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5D8CA"/>
          </a:solidFill>
        </a:fill>
      </a:tcStyle>
    </a:wholeTbl>
    <a:band2H>
      <a:tcTxStyle/>
      <a:tcStyle>
        <a:tcBdr/>
        <a:fill>
          <a:solidFill>
            <a:srgbClr val="FAECE6"/>
          </a:solidFill>
        </a:fill>
      </a:tcStyle>
    </a:band2H>
    <a:firstCol>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8D0CD"/>
          </a:solidFill>
        </a:fill>
      </a:tcStyle>
    </a:wholeTbl>
    <a:band2H>
      <a:tcTxStyle/>
      <a:tcStyle>
        <a:tcBdr/>
        <a:fill>
          <a:solidFill>
            <a:srgbClr val="EDE9E8"/>
          </a:solidFill>
        </a:fill>
      </a:tcStyle>
    </a:band2H>
    <a:firstCol>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CDFD9"/>
          </a:solidFill>
        </a:fill>
      </a:tcStyle>
    </a:wholeTbl>
    <a:band2H>
      <a:tcTxStyle/>
      <a:tcStyle>
        <a:tcBdr/>
        <a:fill>
          <a:solidFill>
            <a:srgbClr val="EEF0ED"/>
          </a:solidFill>
        </a:fill>
      </a:tcStyle>
    </a:band2H>
    <a:firstCol>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731"/>
  </p:normalViewPr>
  <p:slideViewPr>
    <p:cSldViewPr snapToGrid="0" snapToObjects="1">
      <p:cViewPr varScale="1">
        <p:scale>
          <a:sx n="74" d="100"/>
          <a:sy n="74" d="100"/>
        </p:scale>
        <p:origin x="10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等线"/>
      </a:defRPr>
    </a:lvl1pPr>
    <a:lvl2pPr indent="228600" defTabSz="1828800" latinLnBrk="0">
      <a:defRPr sz="2400">
        <a:latin typeface="+mn-lt"/>
        <a:ea typeface="+mn-ea"/>
        <a:cs typeface="+mn-cs"/>
        <a:sym typeface="等线"/>
      </a:defRPr>
    </a:lvl2pPr>
    <a:lvl3pPr indent="457200" defTabSz="1828800" latinLnBrk="0">
      <a:defRPr sz="2400">
        <a:latin typeface="+mn-lt"/>
        <a:ea typeface="+mn-ea"/>
        <a:cs typeface="+mn-cs"/>
        <a:sym typeface="等线"/>
      </a:defRPr>
    </a:lvl3pPr>
    <a:lvl4pPr indent="685800" defTabSz="1828800" latinLnBrk="0">
      <a:defRPr sz="2400">
        <a:latin typeface="+mn-lt"/>
        <a:ea typeface="+mn-ea"/>
        <a:cs typeface="+mn-cs"/>
        <a:sym typeface="等线"/>
      </a:defRPr>
    </a:lvl4pPr>
    <a:lvl5pPr indent="914400" defTabSz="1828800" latinLnBrk="0">
      <a:defRPr sz="2400">
        <a:latin typeface="+mn-lt"/>
        <a:ea typeface="+mn-ea"/>
        <a:cs typeface="+mn-cs"/>
        <a:sym typeface="等线"/>
      </a:defRPr>
    </a:lvl5pPr>
    <a:lvl6pPr indent="1143000" defTabSz="1828800" latinLnBrk="0">
      <a:defRPr sz="2400">
        <a:latin typeface="+mn-lt"/>
        <a:ea typeface="+mn-ea"/>
        <a:cs typeface="+mn-cs"/>
        <a:sym typeface="等线"/>
      </a:defRPr>
    </a:lvl6pPr>
    <a:lvl7pPr indent="1371600" defTabSz="1828800" latinLnBrk="0">
      <a:defRPr sz="2400">
        <a:latin typeface="+mn-lt"/>
        <a:ea typeface="+mn-ea"/>
        <a:cs typeface="+mn-cs"/>
        <a:sym typeface="等线"/>
      </a:defRPr>
    </a:lvl7pPr>
    <a:lvl8pPr indent="1600200" defTabSz="1828800" latinLnBrk="0">
      <a:defRPr sz="2400">
        <a:latin typeface="+mn-lt"/>
        <a:ea typeface="+mn-ea"/>
        <a:cs typeface="+mn-cs"/>
        <a:sym typeface="等线"/>
      </a:defRPr>
    </a:lvl8pPr>
    <a:lvl9pPr indent="1828800" defTabSz="1828800" latinLnBrk="0">
      <a:defRPr sz="24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defTabSz="914400">
              <a:defRPr sz="1200"/>
            </a:lvl1p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noRot="1" noChangeAspect="1"/>
          </p:cNvSpPr>
          <p:nvPr>
            <p:ph type="sldImg"/>
          </p:nvPr>
        </p:nvSpPr>
        <p:spPr>
          <a:xfrm>
            <a:off x="381000" y="685800"/>
            <a:ext cx="6096000" cy="3429000"/>
          </a:xfrm>
          <a:prstGeom prst="rect">
            <a:avLst/>
          </a:prstGeom>
        </p:spPr>
        <p:txBody>
          <a:bodyPr/>
          <a:lstStyle/>
          <a:p>
            <a:endParaRPr/>
          </a:p>
        </p:txBody>
      </p:sp>
      <p:sp>
        <p:nvSpPr>
          <p:cNvPr id="604" name="Shape 604"/>
          <p:cNvSpPr>
            <a:spLocks noGrp="1"/>
          </p:cNvSpPr>
          <p:nvPr>
            <p:ph type="body" sz="quarter" idx="1"/>
          </p:nvPr>
        </p:nvSpPr>
        <p:spPr>
          <a:prstGeom prst="rect">
            <a:avLst/>
          </a:prstGeom>
        </p:spPr>
        <p:txBody>
          <a:bodyPr/>
          <a:lstStyle/>
          <a:p>
            <a:pPr>
              <a:defRPr sz="1500"/>
            </a:pPr>
            <a:r>
              <a:t>Here we show the visualization of the normalized topic-word weight matrices of KATE and LDA.</a:t>
            </a:r>
          </a:p>
          <a:p>
            <a:pPr>
              <a:defRPr sz="1500"/>
            </a:pPr>
            <a:r>
              <a:t>As you can see, KATE can learn more diverse patterns than AE and KSAE.</a:t>
            </a:r>
          </a:p>
          <a:p>
            <a:pPr>
              <a:defRPr sz="1500"/>
            </a:pPr>
            <a:r>
              <a:t>In KATE, the word “year” dominates only 2 topics, which is even better than LDA in which the word “year” dominates 3 topics.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a:spLocks noGrp="1" noRot="1" noChangeAspect="1"/>
          </p:cNvSpPr>
          <p:nvPr>
            <p:ph type="sldImg"/>
          </p:nvPr>
        </p:nvSpPr>
        <p:spPr>
          <a:xfrm>
            <a:off x="381000" y="685800"/>
            <a:ext cx="6096000" cy="3429000"/>
          </a:xfrm>
          <a:prstGeom prst="rect">
            <a:avLst/>
          </a:prstGeom>
        </p:spPr>
        <p:txBody>
          <a:bodyPr/>
          <a:lstStyle/>
          <a:p>
            <a:endParaRPr/>
          </a:p>
        </p:txBody>
      </p:sp>
      <p:sp>
        <p:nvSpPr>
          <p:cNvPr id="620" name="Shape 620"/>
          <p:cNvSpPr>
            <a:spLocks noGrp="1"/>
          </p:cNvSpPr>
          <p:nvPr>
            <p:ph type="body" sz="quarter" idx="1"/>
          </p:nvPr>
        </p:nvSpPr>
        <p:spPr>
          <a:prstGeom prst="rect">
            <a:avLst/>
          </a:prstGeom>
        </p:spPr>
        <p:txBody>
          <a:bodyPr/>
          <a:lstStyle/>
          <a:p>
            <a:pPr>
              <a:defRPr sz="1500"/>
            </a:pPr>
            <a:r>
              <a:t>In order to quantitatively verify that KATE can learn more distinctive patterns than other autoencoders,</a:t>
            </a:r>
          </a:p>
          <a:p>
            <a:pPr>
              <a:defRPr sz="1500"/>
            </a:pPr>
            <a:r>
              <a:t>we introduce a new metric called mean squared cosine deviation (MSCD) to evaluate how diverse learned topics are.</a:t>
            </a:r>
          </a:p>
          <a:p>
            <a:pPr>
              <a:defRPr sz="1500"/>
            </a:pPr>
            <a:r>
              <a:t>This metric basically computes how close the angle between two topic vectors is to 90 degrees.</a:t>
            </a:r>
          </a:p>
          <a:p>
            <a:pPr>
              <a:defRPr sz="1500"/>
            </a:pPr>
            <a:r>
              <a:t>Since 90 degrees means that two topics are orthogonal, a smaller value of MSCD means more distinctive topics.</a:t>
            </a:r>
          </a:p>
          <a:p>
            <a:pPr>
              <a:defRPr sz="1500"/>
            </a:pPr>
            <a:endParaRPr/>
          </a:p>
          <a:p>
            <a:pPr>
              <a:defRPr sz="1500"/>
            </a:pPr>
            <a:r>
              <a:t>We can see that KATE is able to learn much more distinctive patterns than AE, KSAE and even LDA.</a:t>
            </a:r>
          </a:p>
          <a:p>
            <a:pPr>
              <a:defRPr sz="1500"/>
            </a:pPr>
            <a:endParaRPr/>
          </a:p>
          <a:p>
            <a:pPr>
              <a:defRPr sz="1500"/>
            </a:pPr>
            <a:r>
              <a:t>We can also conclude that the a amplification connection helps learn more distinctive topics, considering the fact that KATE with amplification consistently achieves lower MSCD values than KATE without amplification.</a:t>
            </a:r>
          </a:p>
          <a:p>
            <a:pPr>
              <a:defRPr sz="1500"/>
            </a:pPr>
            <a:r>
              <a:t>It makes sense since intuitively the a amplification connection can control the level of competition and a higher level of competition leads to more distinctive topics.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noRot="1" noChangeAspect="1"/>
          </p:cNvSpPr>
          <p:nvPr>
            <p:ph type="sldImg"/>
          </p:nvPr>
        </p:nvSpPr>
        <p:spPr>
          <a:xfrm>
            <a:off x="381000" y="685800"/>
            <a:ext cx="6096000" cy="3429000"/>
          </a:xfrm>
          <a:prstGeom prst="rect">
            <a:avLst/>
          </a:prstGeom>
        </p:spPr>
        <p:txBody>
          <a:bodyPr/>
          <a:lstStyle/>
          <a:p>
            <a:endParaRPr/>
          </a:p>
        </p:txBody>
      </p:sp>
      <p:sp>
        <p:nvSpPr>
          <p:cNvPr id="626" name="Shape 626"/>
          <p:cNvSpPr>
            <a:spLocks noGrp="1"/>
          </p:cNvSpPr>
          <p:nvPr>
            <p:ph type="body" sz="quarter" idx="1"/>
          </p:nvPr>
        </p:nvSpPr>
        <p:spPr>
          <a:prstGeom prst="rect">
            <a:avLst/>
          </a:prstGeom>
        </p:spPr>
        <p:txBody>
          <a:bodyPr/>
          <a:lstStyle/>
          <a:p>
            <a:pPr>
              <a:defRPr sz="1500"/>
            </a:pPr>
            <a:r>
              <a:t>Here we show the summary of the datasets used in our experiments.</a:t>
            </a:r>
          </a:p>
          <a:p>
            <a:pPr>
              <a:defRPr sz="1500"/>
            </a:pPr>
            <a:r>
              <a:t>We evaluate the quality of learned document representations in terms of several downstream tasks </a:t>
            </a:r>
          </a:p>
          <a:p>
            <a:pPr>
              <a:defRPr sz="1500"/>
            </a:pPr>
            <a:r>
              <a:t>including classification, regression, multi-label classification and document retrieval.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xfrm>
            <a:off x="381000" y="685800"/>
            <a:ext cx="6096000" cy="3429000"/>
          </a:xfrm>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lvl1pPr>
              <a:defRPr sz="1500"/>
            </a:lvl1pPr>
          </a:lstStyle>
          <a:p>
            <a:r>
              <a:t>Our baseline methods include autoencoders, probabilistic topic models, deep generative models and word representation models.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xfrm>
            <a:off x="381000" y="685800"/>
            <a:ext cx="6096000" cy="3429000"/>
          </a:xfrm>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defTabSz="914400">
              <a:defRPr sz="1500"/>
            </a:pPr>
            <a:r>
              <a:t>Here we show the PCA projections of document representations learned by various models taken from the six main groups in the 20 Newsgroups dataset. </a:t>
            </a:r>
          </a:p>
          <a:p>
            <a:pPr defTabSz="914400">
              <a:defRPr sz="1500"/>
            </a:pPr>
            <a:r>
              <a:t>As we can observe, neither AE nor KSAE can learn good document representations. </a:t>
            </a:r>
          </a:p>
          <a:p>
            <a:pPr defTabSz="914400">
              <a:defRPr sz="1500"/>
            </a:pPr>
            <a:r>
              <a:t>On the other hand, KATE successfully clusters related documents in the same group, and it can easily distinguish the six different groups. </a:t>
            </a:r>
          </a:p>
          <a:p>
            <a:pPr defTabSz="914400">
              <a:defRPr sz="1500"/>
            </a:pPr>
            <a:r>
              <a:t>In fact, KATE even performs slightly better than LDA.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noRot="1" noChangeAspect="1"/>
          </p:cNvSpPr>
          <p:nvPr>
            <p:ph type="sldImg"/>
          </p:nvPr>
        </p:nvSpPr>
        <p:spPr>
          <a:xfrm>
            <a:off x="381000" y="685800"/>
            <a:ext cx="6096000" cy="3429000"/>
          </a:xfrm>
          <a:prstGeom prst="rect">
            <a:avLst/>
          </a:prstGeom>
        </p:spPr>
        <p:txBody>
          <a:bodyPr/>
          <a:lstStyle/>
          <a:p>
            <a:endParaRPr/>
          </a:p>
        </p:txBody>
      </p:sp>
      <p:sp>
        <p:nvSpPr>
          <p:cNvPr id="667" name="Shape 667"/>
          <p:cNvSpPr>
            <a:spLocks noGrp="1"/>
          </p:cNvSpPr>
          <p:nvPr>
            <p:ph type="body" sz="quarter" idx="1"/>
          </p:nvPr>
        </p:nvSpPr>
        <p:spPr>
          <a:prstGeom prst="rect">
            <a:avLst/>
          </a:prstGeom>
        </p:spPr>
        <p:txBody>
          <a:bodyPr/>
          <a:lstStyle>
            <a:lvl1pPr defTabSz="914400">
              <a:defRPr sz="1500"/>
            </a:lvl1pPr>
          </a:lstStyle>
          <a:p>
            <a:r>
              <a:t>Here we show the T-SNE based visualization of the above document representations and we can draw a similar conclusion.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xfrm>
            <a:off x="381000" y="685800"/>
            <a:ext cx="6096000" cy="3429000"/>
          </a:xfrm>
          <a:prstGeom prst="rect">
            <a:avLst/>
          </a:prstGeom>
        </p:spPr>
        <p:txBody>
          <a:bodyPr/>
          <a:lstStyle/>
          <a:p>
            <a:endParaRPr/>
          </a:p>
        </p:txBody>
      </p:sp>
      <p:sp>
        <p:nvSpPr>
          <p:cNvPr id="680" name="Shape 680"/>
          <p:cNvSpPr>
            <a:spLocks noGrp="1"/>
          </p:cNvSpPr>
          <p:nvPr>
            <p:ph type="body" sz="quarter" idx="1"/>
          </p:nvPr>
        </p:nvSpPr>
        <p:spPr>
          <a:prstGeom prst="rect">
            <a:avLst/>
          </a:prstGeom>
        </p:spPr>
        <p:txBody>
          <a:bodyPr/>
          <a:lstStyle/>
          <a:p>
            <a:pPr defTabSz="914400">
              <a:defRPr sz="1500"/>
            </a:pPr>
            <a:r>
              <a:t>Here we examine topics learned by various models from the 20 Newsgroups dataset.</a:t>
            </a:r>
          </a:p>
          <a:p>
            <a:pPr defTabSz="914400">
              <a:defRPr sz="1500"/>
            </a:pPr>
            <a:r>
              <a:t>As we have already seen, AE and KSAE fail to extract meaningful topics.</a:t>
            </a:r>
          </a:p>
          <a:p>
            <a:pPr defTabSz="914400">
              <a:defRPr sz="1500"/>
            </a:pPr>
            <a:r>
              <a:t>However, KATE generates competitive topics compared with LDA, and which are distinctive from each other and capture the underlying semantics very well.</a:t>
            </a:r>
          </a:p>
          <a:p>
            <a:pPr defTabSz="914400">
              <a:defRPr sz="1500"/>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xfrm>
            <a:off x="381000" y="685800"/>
            <a:ext cx="6096000" cy="3429000"/>
          </a:xfrm>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p>
            <a:pPr defTabSz="914400">
              <a:defRPr sz="1500"/>
            </a:pPr>
            <a:r>
              <a:t>In order to evaluate whether KATE can learn semantically meaningful word representations, we check if similar or relevant words are close to each other in the vector space. </a:t>
            </a:r>
          </a:p>
          <a:p>
            <a:pPr defTabSz="914400">
              <a:defRPr sz="1500"/>
            </a:pPr>
            <a:r>
              <a:t>This table shows the five nearest neighbors for some query words in the word representation space learned by AE, KSAE, KATE and word2vec.</a:t>
            </a:r>
          </a:p>
          <a:p>
            <a:pPr defTabSz="914400">
              <a:defRPr sz="1500"/>
            </a:pPr>
            <a:r>
              <a:t>We can observe that KATE can learn competitive word representations compared to Word2Vec in terms of this word similarity task,</a:t>
            </a:r>
          </a:p>
          <a:p>
            <a:pPr defTabSz="914400">
              <a:defRPr sz="1500"/>
            </a:pPr>
            <a:r>
              <a:t>while neither AE nor KSAE is able to find relevant words given a query word. </a:t>
            </a:r>
          </a:p>
          <a:p>
            <a:pPr defTabSz="914400">
              <a:defRPr sz="1500"/>
            </a:pPr>
            <a:endParaRPr/>
          </a:p>
          <a:p>
            <a:pPr defTabSz="914400">
              <a:defRPr sz="1500"/>
            </a:pPr>
            <a:endParaRPr/>
          </a:p>
          <a:p>
            <a:pPr defTabSz="914400">
              <a:defRPr sz="1500"/>
            </a:pPr>
            <a:endParaRPr/>
          </a:p>
          <a:p>
            <a:pPr defTabSz="914400">
              <a:defRPr sz="1500"/>
            </a:pPr>
            <a:r>
              <a:t>//For example KATE lists words like arm, crime, gun, rearm, handgun among the nearest neighbors of query word weapon.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a:spLocks noGrp="1" noRot="1" noChangeAspect="1"/>
          </p:cNvSpPr>
          <p:nvPr>
            <p:ph type="sldImg"/>
          </p:nvPr>
        </p:nvSpPr>
        <p:spPr>
          <a:xfrm>
            <a:off x="381000" y="685800"/>
            <a:ext cx="6096000" cy="3429000"/>
          </a:xfrm>
          <a:prstGeom prst="rect">
            <a:avLst/>
          </a:prstGeom>
        </p:spPr>
        <p:txBody>
          <a:bodyPr/>
          <a:lstStyle/>
          <a:p>
            <a:endParaRPr/>
          </a:p>
        </p:txBody>
      </p:sp>
      <p:sp>
        <p:nvSpPr>
          <p:cNvPr id="705" name="Shape 705"/>
          <p:cNvSpPr>
            <a:spLocks noGrp="1"/>
          </p:cNvSpPr>
          <p:nvPr>
            <p:ph type="body" sz="quarter" idx="1"/>
          </p:nvPr>
        </p:nvSpPr>
        <p:spPr>
          <a:prstGeom prst="rect">
            <a:avLst/>
          </a:prstGeom>
        </p:spPr>
        <p:txBody>
          <a:bodyPr/>
          <a:lstStyle/>
          <a:p>
            <a:pPr>
              <a:defRPr sz="1500"/>
            </a:pPr>
            <a:r>
              <a:t>Here, we evaluate the quality of learned document representations from various models for the purpose of document classification and regression.</a:t>
            </a:r>
          </a:p>
          <a:p>
            <a:pPr>
              <a:defRPr sz="1500"/>
            </a:pPr>
            <a:r>
              <a:t>We train a simple two-layer neural network that uses the learned document representations as feature vectors, and directly maps them to the output classes or values.</a:t>
            </a:r>
          </a:p>
          <a:p>
            <a:pPr>
              <a:defRPr sz="1500"/>
            </a:pPr>
            <a:r>
              <a:t>As we can see, KATE significantly outperforms all other models across different tasks and datasets. </a:t>
            </a:r>
          </a:p>
          <a:p>
            <a:pPr>
              <a:defRPr sz="1500"/>
            </a:pPr>
            <a:endParaRPr/>
          </a:p>
          <a:p>
            <a:pPr>
              <a:defRPr sz="1500"/>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xfrm>
            <a:off x="381000" y="685800"/>
            <a:ext cx="6096000" cy="3429000"/>
          </a:xfrm>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pPr>
              <a:defRPr sz="1500"/>
            </a:pPr>
            <a:r>
              <a:t>Here we show the multi-label classification results on Reuters and Wiki10+ datasets. </a:t>
            </a:r>
          </a:p>
          <a:p>
            <a:pPr>
              <a:defRPr sz="1500"/>
            </a:pPr>
            <a:r>
              <a:t>DocNADE works very well on this task. </a:t>
            </a:r>
          </a:p>
          <a:p>
            <a:pPr>
              <a:defRPr sz="1500"/>
            </a:pPr>
            <a:r>
              <a:t>KATE outperforms KSAE on Reuters and remains competitive on Wiki10+.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a:defRPr sz="1500"/>
            </a:pPr>
            <a:r>
              <a:t>As you know, traditional machine learning requires a lot of feature engineering which is difficult and expensive.</a:t>
            </a:r>
          </a:p>
          <a:p>
            <a:pPr>
              <a:defRPr sz="1500"/>
            </a:pPr>
            <a:r>
              <a:t>Representation learning aims to automatically learn good features in an unsupervised manner.</a:t>
            </a:r>
          </a:p>
          <a:p>
            <a:pPr>
              <a:defRPr sz="1500"/>
            </a:pPr>
            <a:r>
              <a:t>Those learned features are usually called as embeddings or representations.</a:t>
            </a:r>
          </a:p>
          <a:p>
            <a:pPr>
              <a:defRPr sz="1500"/>
            </a:pPr>
            <a:r>
              <a:t>We want the learned embeddings to capture some desired properties of the raw input data.</a:t>
            </a:r>
          </a:p>
          <a:p>
            <a:pPr>
              <a:defRPr sz="1500"/>
            </a:pPr>
            <a:r>
              <a:t>As a result, we can use the learned embeddings as the input features to our favorite ML/DM models </a:t>
            </a:r>
          </a:p>
          <a:p>
            <a:pPr>
              <a:defRPr sz="1500"/>
            </a:pPr>
            <a:r>
              <a:t>and expect they will work well in relevant downstream tasks.</a:t>
            </a:r>
          </a:p>
          <a:p>
            <a:pPr>
              <a:defRPr sz="1500"/>
            </a:pPr>
            <a:endParaRPr/>
          </a:p>
          <a:p>
            <a:pPr>
              <a:defRPr sz="1500"/>
            </a:pPr>
            <a:r>
              <a:t>The autoencoder is a class of powerful methods which can be used for representation learning.</a:t>
            </a:r>
          </a:p>
          <a:p>
            <a:pPr defTabSz="914400">
              <a:defRPr sz="1500"/>
            </a:pPr>
            <a:r>
              <a:t>Autoencoders have been successful in learning meaningful representations from image data. </a:t>
            </a:r>
          </a:p>
          <a:p>
            <a:pPr defTabSz="914400">
              <a:defRPr sz="1500"/>
            </a:pPr>
            <a:r>
              <a:t>However, their performance on textual data has not been widely studied. </a:t>
            </a:r>
          </a:p>
          <a:p>
            <a:pPr defTabSz="914400">
              <a:defRPr sz="1500"/>
            </a:pPr>
            <a:r>
              <a:t>In this talk, We will focus on applying autoencoders to text.</a:t>
            </a:r>
          </a:p>
          <a:p>
            <a:pPr defTabSz="914400">
              <a:defRPr sz="1500"/>
            </a:pPr>
            <a:r>
              <a:t>We will first target the issues of applying autoencoders to text </a:t>
            </a:r>
          </a:p>
          <a:p>
            <a:pPr defTabSz="914400">
              <a:defRPr sz="1500"/>
            </a:pPr>
            <a:r>
              <a:t>and then discuss a novel k-competitive autoencoder which was proposed to solve the issues.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hape 720"/>
          <p:cNvSpPr>
            <a:spLocks noGrp="1" noRot="1" noChangeAspect="1"/>
          </p:cNvSpPr>
          <p:nvPr>
            <p:ph type="sldImg"/>
          </p:nvPr>
        </p:nvSpPr>
        <p:spPr>
          <a:xfrm>
            <a:off x="381000" y="685800"/>
            <a:ext cx="6096000" cy="3429000"/>
          </a:xfrm>
          <a:prstGeom prst="rect">
            <a:avLst/>
          </a:prstGeom>
        </p:spPr>
        <p:txBody>
          <a:bodyPr/>
          <a:lstStyle/>
          <a:p>
            <a:endParaRPr/>
          </a:p>
        </p:txBody>
      </p:sp>
      <p:sp>
        <p:nvSpPr>
          <p:cNvPr id="721" name="Shape 721"/>
          <p:cNvSpPr>
            <a:spLocks noGrp="1"/>
          </p:cNvSpPr>
          <p:nvPr>
            <p:ph type="body" sz="quarter" idx="1"/>
          </p:nvPr>
        </p:nvSpPr>
        <p:spPr>
          <a:prstGeom prst="rect">
            <a:avLst/>
          </a:prstGeom>
        </p:spPr>
        <p:txBody>
          <a:bodyPr/>
          <a:lstStyle/>
          <a:p>
            <a:pPr>
              <a:defRPr sz="1500"/>
            </a:pPr>
            <a:r>
              <a:t>We also evaluate the various models for document retrieval. </a:t>
            </a:r>
          </a:p>
          <a:p>
            <a:pPr>
              <a:defRPr sz="1500"/>
            </a:pPr>
            <a:endParaRPr/>
          </a:p>
          <a:p>
            <a:pPr>
              <a:defRPr sz="1500"/>
            </a:pPr>
            <a:r>
              <a:t>Given a query document, we fetch the relevant documents based on the cosine similarity between the document representations.</a:t>
            </a:r>
          </a:p>
          <a:p>
            <a:pPr>
              <a:defRPr sz="1500"/>
            </a:pPr>
            <a:endParaRPr/>
          </a:p>
          <a:p>
            <a:pPr>
              <a:defRPr sz="1500"/>
            </a:pPr>
            <a:r>
              <a:t>In this task, VAE performs the best followed by DocNADE and KATE.</a:t>
            </a:r>
          </a:p>
          <a:p>
            <a:pPr>
              <a:defRPr sz="1500"/>
            </a:pPr>
            <a:r>
              <a:t>Other autoencoders are not that effective. </a:t>
            </a:r>
          </a:p>
          <a:p>
            <a:pPr>
              <a:defRPr sz="1500"/>
            </a:pPr>
            <a:endParaRPr/>
          </a:p>
          <a:p>
            <a:pPr>
              <a:defRPr sz="1500"/>
            </a:pPr>
            <a:r>
              <a:t>(Each document in the test set is used as an individual query and we fetch the relevant documents from the training set based on the cosine similarity between the document representations. </a:t>
            </a:r>
          </a:p>
          <a:p>
            <a:pPr>
              <a:defRPr sz="1500"/>
            </a:pPr>
            <a:r>
              <a:t>The average fraction of retrieved documents which share the same label as the query document, was used as the evaluation metric.)</a:t>
            </a:r>
          </a:p>
          <a:p>
            <a:pPr>
              <a:defRPr sz="1500"/>
            </a:pPr>
            <a:endParaRPr/>
          </a:p>
          <a:p>
            <a:pPr>
              <a:defRPr sz="1500"/>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a:spLocks noGrp="1" noRot="1" noChangeAspect="1"/>
          </p:cNvSpPr>
          <p:nvPr>
            <p:ph type="sldImg"/>
          </p:nvPr>
        </p:nvSpPr>
        <p:spPr>
          <a:xfrm>
            <a:off x="381000" y="685800"/>
            <a:ext cx="6096000" cy="3429000"/>
          </a:xfrm>
          <a:prstGeom prst="rect">
            <a:avLst/>
          </a:prstGeom>
        </p:spPr>
        <p:txBody>
          <a:bodyPr/>
          <a:lstStyle/>
          <a:p>
            <a:endParaRPr/>
          </a:p>
        </p:txBody>
      </p:sp>
      <p:sp>
        <p:nvSpPr>
          <p:cNvPr id="729" name="Shape 729"/>
          <p:cNvSpPr>
            <a:spLocks noGrp="1"/>
          </p:cNvSpPr>
          <p:nvPr>
            <p:ph type="body" sz="quarter" idx="1"/>
          </p:nvPr>
        </p:nvSpPr>
        <p:spPr>
          <a:prstGeom prst="rect">
            <a:avLst/>
          </a:prstGeom>
        </p:spPr>
        <p:txBody>
          <a:bodyPr/>
          <a:lstStyle>
            <a:lvl1pPr defTabSz="914400">
              <a:defRPr sz="1500"/>
            </a:lvl1pPr>
          </a:lstStyle>
          <a:p>
            <a:r>
              <a:t>Finally, we study the effects of various hyper-parameters in KATE which we can play with.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381000" y="685800"/>
            <a:ext cx="6096000" cy="3429000"/>
          </a:xfrm>
          <a:prstGeom prst="rect">
            <a:avLst/>
          </a:prstGeom>
        </p:spPr>
        <p:txBody>
          <a:bodyPr/>
          <a:lstStyle/>
          <a:p>
            <a:endParaRPr/>
          </a:p>
        </p:txBody>
      </p:sp>
      <p:sp>
        <p:nvSpPr>
          <p:cNvPr id="734" name="Shape 734"/>
          <p:cNvSpPr>
            <a:spLocks noGrp="1"/>
          </p:cNvSpPr>
          <p:nvPr>
            <p:ph type="body" sz="quarter" idx="1"/>
          </p:nvPr>
        </p:nvSpPr>
        <p:spPr>
          <a:prstGeom prst="rect">
            <a:avLst/>
          </a:prstGeom>
        </p:spPr>
        <p:txBody>
          <a:bodyPr/>
          <a:lstStyle/>
          <a:p>
            <a:pPr>
              <a:defRPr sz="1500"/>
            </a:pPr>
            <a:r>
              <a:t>Let’s try to summarize.</a:t>
            </a:r>
          </a:p>
          <a:p>
            <a:pPr>
              <a:defRPr sz="1500"/>
            </a:pPr>
            <a:r>
              <a:t>Traditional autoencoders have trouble with textual data.</a:t>
            </a:r>
          </a:p>
          <a:p>
            <a:pPr>
              <a:defRPr sz="1500"/>
            </a:pPr>
            <a:r>
              <a:t>KATE is capable of extracting distinctive patterns by making hidden neurons compete with each other.</a:t>
            </a:r>
          </a:p>
          <a:p>
            <a:pPr>
              <a:defRPr sz="1500"/>
            </a:pPr>
            <a:r>
              <a:t>KATE can learn better representations than traditional autoencoders.</a:t>
            </a:r>
          </a:p>
          <a:p>
            <a:pPr>
              <a:defRPr sz="1500"/>
            </a:pPr>
            <a:r>
              <a:t>KATE outperforms deep generative models, probabilistic topic models and word representation models </a:t>
            </a:r>
          </a:p>
          <a:p>
            <a:pPr>
              <a:defRPr sz="1500"/>
            </a:pPr>
            <a:r>
              <a:t>in terms of several downstream tasks.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Shape 738"/>
          <p:cNvSpPr>
            <a:spLocks noGrp="1" noRot="1" noChangeAspect="1"/>
          </p:cNvSpPr>
          <p:nvPr>
            <p:ph type="sldImg"/>
          </p:nvPr>
        </p:nvSpPr>
        <p:spPr>
          <a:prstGeom prst="rect">
            <a:avLst/>
          </a:prstGeom>
        </p:spPr>
        <p:txBody>
          <a:bodyPr/>
          <a:lstStyle/>
          <a:p>
            <a:endParaRPr/>
          </a:p>
        </p:txBody>
      </p:sp>
      <p:sp>
        <p:nvSpPr>
          <p:cNvPr id="739" name="Shape 739"/>
          <p:cNvSpPr>
            <a:spLocks noGrp="1"/>
          </p:cNvSpPr>
          <p:nvPr>
            <p:ph type="body" sz="quarter" idx="1"/>
          </p:nvPr>
        </p:nvSpPr>
        <p:spPr>
          <a:prstGeom prst="rect">
            <a:avLst/>
          </a:prstGeom>
        </p:spPr>
        <p:txBody>
          <a:bodyPr/>
          <a:lstStyle/>
          <a:p>
            <a:pPr>
              <a:defRPr sz="1500"/>
            </a:pPr>
            <a:r>
              <a:t>As part of the future work,</a:t>
            </a:r>
          </a:p>
          <a:p>
            <a:pPr>
              <a:defRPr sz="1500"/>
            </a:pPr>
            <a:r>
              <a:t>here are a few things we would like to do.</a:t>
            </a:r>
          </a:p>
          <a:p>
            <a:pPr>
              <a:defRPr sz="1500"/>
            </a:pPr>
            <a:endParaRPr/>
          </a:p>
          <a:p>
            <a:pPr>
              <a:defRPr sz="1500"/>
            </a:pPr>
            <a:r>
              <a:t>We have tried applying KATE on image data but it was not that effective.</a:t>
            </a:r>
          </a:p>
          <a:p>
            <a:pPr>
              <a:defRPr sz="1500"/>
            </a:pPr>
            <a:r>
              <a:t>But we would like to dig it deeper.</a:t>
            </a:r>
          </a:p>
          <a:p>
            <a:pPr>
              <a:defRPr sz="1500"/>
            </a:pPr>
            <a:endParaRPr/>
          </a:p>
          <a:p>
            <a:pPr>
              <a:defRPr sz="1500"/>
            </a:pPr>
            <a:r>
              <a:t>KATE is a one-hidden-layer neural network.</a:t>
            </a:r>
          </a:p>
          <a:p>
            <a:pPr>
              <a:defRPr sz="1500"/>
            </a:pPr>
            <a:r>
              <a:t>We would like to see if it can enjoy the “benefits of depth” which has been widely observed in the field of deep learning.</a:t>
            </a:r>
          </a:p>
          <a:p>
            <a:pPr>
              <a:defRPr sz="1500"/>
            </a:pPr>
            <a:endParaRPr/>
          </a:p>
          <a:p>
            <a:pPr>
              <a:defRPr sz="1500"/>
            </a:pPr>
            <a:r>
              <a:t>Since bringing competition into neural networks is an interesting topic and might be helpful for some tasks,</a:t>
            </a:r>
          </a:p>
          <a:p>
            <a:pPr>
              <a:defRPr sz="1500"/>
            </a:pPr>
            <a:r>
              <a:t>we would like to try other alternatives to doing that.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Shape 743"/>
          <p:cNvSpPr>
            <a:spLocks noGrp="1" noRot="1" noChangeAspect="1"/>
          </p:cNvSpPr>
          <p:nvPr>
            <p:ph type="sldImg"/>
          </p:nvPr>
        </p:nvSpPr>
        <p:spPr>
          <a:prstGeom prst="rect">
            <a:avLst/>
          </a:prstGeom>
        </p:spPr>
        <p:txBody>
          <a:bodyPr/>
          <a:lstStyle/>
          <a:p>
            <a:endParaRPr/>
          </a:p>
        </p:txBody>
      </p:sp>
      <p:sp>
        <p:nvSpPr>
          <p:cNvPr id="744" name="Shape 744"/>
          <p:cNvSpPr>
            <a:spLocks noGrp="1"/>
          </p:cNvSpPr>
          <p:nvPr>
            <p:ph type="body" sz="quarter" idx="1"/>
          </p:nvPr>
        </p:nvSpPr>
        <p:spPr>
          <a:prstGeom prst="rect">
            <a:avLst/>
          </a:prstGeom>
        </p:spPr>
        <p:txBody>
          <a:bodyPr/>
          <a:lstStyle/>
          <a:p>
            <a:pPr>
              <a:defRPr sz="1500"/>
            </a:pPr>
            <a:r>
              <a:t>Thanks for listening.</a:t>
            </a:r>
          </a:p>
          <a:p>
            <a:pPr>
              <a:defRPr sz="1500"/>
            </a:pPr>
            <a:r>
              <a:t>Please feel free to ask any question.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914400">
              <a:defRPr sz="1500"/>
            </a:pPr>
            <a:r>
              <a:rPr dirty="0"/>
              <a:t>First of all, Let’s see what is an autoencoder.</a:t>
            </a:r>
          </a:p>
          <a:p>
            <a:pPr defTabSz="914400">
              <a:defRPr sz="1500"/>
            </a:pPr>
            <a:r>
              <a:rPr dirty="0"/>
              <a:t>An autoencoder is a neural network which consists of an encoder and a decoder.</a:t>
            </a:r>
          </a:p>
          <a:p>
            <a:pPr defTabSz="914400">
              <a:defRPr sz="1500"/>
            </a:pPr>
            <a:r>
              <a:rPr dirty="0"/>
              <a:t>Look at this example, given a document, we first map the text into the bag–of-words vector.</a:t>
            </a:r>
          </a:p>
          <a:p>
            <a:pPr defTabSz="914400">
              <a:defRPr sz="1500"/>
            </a:pPr>
            <a:r>
              <a:rPr dirty="0"/>
              <a:t>Then the bag-of-words vector will go through an encoder and be mapped into a low dimensional embedding space.</a:t>
            </a:r>
          </a:p>
          <a:p>
            <a:pPr defTabSz="914400">
              <a:defRPr sz="1500"/>
            </a:pPr>
            <a:r>
              <a:rPr dirty="0"/>
              <a:t>The decoder then tries to reconstruct the input vector from the squashed embedding.</a:t>
            </a:r>
          </a:p>
          <a:p>
            <a:pPr defTabSz="914400">
              <a:defRPr sz="1500"/>
            </a:pPr>
            <a:r>
              <a:rPr dirty="0"/>
              <a:t>The idea here is that we assume a good embedding should summarize the input text well enough that we can reconstruct the whole input precisely from the embedding.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xfrm>
            <a:off x="381000" y="685800"/>
            <a:ext cx="6096000" cy="3429000"/>
          </a:xfrm>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pPr>
              <a:defRPr sz="1500"/>
            </a:pPr>
            <a:r>
              <a:t>Let’s take a deeper look at autoencoders for text.</a:t>
            </a:r>
          </a:p>
          <a:p>
            <a:pPr>
              <a:defRPr sz="1500"/>
            </a:pPr>
            <a:r>
              <a:t>Each input document is represented as a log-normalized word count vector where each dimension is represented as follows.</a:t>
            </a:r>
          </a:p>
          <a:p>
            <a:pPr>
              <a:defRPr sz="1500"/>
            </a:pPr>
            <a:r>
              <a:t>Here, V is the vocabulary and ni is the count of word i in that document.</a:t>
            </a:r>
          </a:p>
          <a:p>
            <a:pPr>
              <a:defRPr sz="1500"/>
            </a:pPr>
            <a:endParaRPr/>
          </a:p>
          <a:p>
            <a:pPr>
              <a:defRPr sz="1500"/>
            </a:pPr>
            <a:r>
              <a:t>As for a basic one-hidden layer autoencoder, the encoder is simply a linear transformation of the input vector followed by some nonlinearity </a:t>
            </a:r>
          </a:p>
          <a:p>
            <a:pPr>
              <a:defRPr sz="1500"/>
            </a:pPr>
            <a:r>
              <a:t>while the decoder is another linear transformation applied to the embedding space followed by another nonlinearity.</a:t>
            </a:r>
          </a:p>
          <a:p>
            <a:pPr>
              <a:defRPr sz="1500"/>
            </a:pPr>
            <a:r>
              <a:t>In order to avoid overfitting, we usually set U as W^T, being an instance of weight tying.</a:t>
            </a:r>
          </a:p>
          <a:p>
            <a:pPr>
              <a:defRPr sz="1500"/>
            </a:pPr>
            <a:endParaRPr/>
          </a:p>
          <a:p>
            <a:pPr>
              <a:defRPr sz="1500"/>
            </a:pPr>
            <a:r>
              <a:t>The binary cross-entropy is used as the loss function.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defRPr sz="1500"/>
            </a:pPr>
            <a:r>
              <a:t>After applying autoencoders to text, we observed that traditional autoencoders had trouble dealing with textual data.</a:t>
            </a:r>
          </a:p>
          <a:p>
            <a:pPr>
              <a:defRPr sz="1500"/>
            </a:pPr>
            <a:r>
              <a:t>Here we show the visualization of the normalized topic-word weight matrices of AE and KSAE.</a:t>
            </a:r>
          </a:p>
          <a:p>
            <a:pPr>
              <a:defRPr sz="1500"/>
            </a:pPr>
            <a:r>
              <a:t>AE is the very basic one-hidden-layer autoencoder.</a:t>
            </a:r>
          </a:p>
          <a:p>
            <a:pPr>
              <a:defRPr sz="1500"/>
            </a:pPr>
            <a:r>
              <a:t>And KSAE stands for k-sparse autoencoder which explicitly enforces sparsity in the embedding space by only keeping the k highest activities in the feedforward phase.</a:t>
            </a:r>
          </a:p>
          <a:p>
            <a:pPr>
              <a:defRPr sz="1500"/>
            </a:pPr>
            <a:r>
              <a:t>Here, the topic-word weight matrix is exactly the hidden to input layer weight matrix.</a:t>
            </a:r>
          </a:p>
          <a:p>
            <a:pPr>
              <a:defRPr sz="1500"/>
            </a:pPr>
            <a:r>
              <a:t>We interpret each hidden neuron as a topic which directly interacts with the vocabulary in the input layer.</a:t>
            </a:r>
          </a:p>
          <a:p>
            <a:pPr>
              <a:defRPr sz="1500"/>
            </a:pPr>
            <a:endParaRPr/>
          </a:p>
          <a:p>
            <a:pPr>
              <a:defRPr sz="1500"/>
            </a:pPr>
            <a:r>
              <a:t>We trained both AE and KSAE on the 20 Newsgroups dataset. The vocabulary size is set as 2000 and the number of topics is set as 20.</a:t>
            </a:r>
          </a:p>
          <a:p>
            <a:pPr>
              <a:defRPr sz="1500"/>
            </a:pPr>
            <a:endParaRPr/>
          </a:p>
          <a:p>
            <a:pPr>
              <a:defRPr sz="1500"/>
            </a:pPr>
            <a:r>
              <a:t>As you can see from the two pictures, both AE and KSAE failed to learn “good” features from the corpus.</a:t>
            </a:r>
          </a:p>
          <a:p>
            <a:pPr>
              <a:defRPr sz="1500"/>
            </a:pPr>
            <a:r>
              <a:t>If you view the pictures vertically, you’ll find a few very frequent words dominate many topics.</a:t>
            </a:r>
          </a:p>
          <a:p>
            <a:pPr>
              <a:defRPr sz="1500"/>
            </a:pPr>
            <a:r>
              <a:t>For example, in AE, the word “year” which appears around 4000 times in the training set, dominates 8 out of 20 topics while in KSAE, the word “year” still dominates 4 topics.</a:t>
            </a:r>
          </a:p>
          <a:p>
            <a:pPr>
              <a:defRPr sz="1500"/>
            </a:pPr>
            <a:r>
              <a:t>If you view the pictures horizontally, you’ll find the extracted topics are not distinctive from each other (or we say, they are not quite diverse).</a:t>
            </a:r>
          </a:p>
          <a:p>
            <a:pPr>
              <a:defRPr sz="1500"/>
            </a:pPr>
            <a:endParaRPr/>
          </a:p>
          <a:p>
            <a:pPr>
              <a:defRPr sz="1500"/>
            </a:pPr>
            <a:r>
              <a:t>Here we only show the results of AE and KSAE, but we also observed similar results from other variants of autoencoders such as denoising autoencoders and contractive autoencoders.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pPr>
              <a:defRPr sz="1500"/>
            </a:pPr>
            <a:r>
              <a:t>We claim textual data is challenging for autoencoders because of the following facts.</a:t>
            </a:r>
          </a:p>
          <a:p>
            <a:pPr>
              <a:defRPr sz="1500"/>
            </a:pPr>
            <a:r>
              <a:t>Textual data is extremely high dimensional and sparse. The vocabulary size can be hundreds of thousands while the average fraction of zero entries in the bag-of-words vectors can be as high as 98%.</a:t>
            </a:r>
          </a:p>
          <a:p>
            <a:pPr>
              <a:defRPr sz="1500"/>
            </a:pPr>
            <a:r>
              <a:t>Furthermore, textual data typically follows a power-law word distribution which means a few very frequent words dominate the text.</a:t>
            </a:r>
          </a:p>
          <a:p>
            <a:pPr>
              <a:defRPr sz="1500"/>
            </a:pPr>
            <a:endParaRPr/>
          </a:p>
          <a:p>
            <a:pPr>
              <a:defRPr sz="1500"/>
            </a:pPr>
            <a:r>
              <a:t>Here are some sample topics learned by AE and KSAE. You can see a few very frequent words really dominate the learned topics.</a:t>
            </a:r>
          </a:p>
          <a:p>
            <a:pPr>
              <a:defRPr sz="1500"/>
            </a:pPr>
            <a:r>
              <a:t>We hypothesize that traditional autoencoders greedily learned trivial features in order to reconstruct every element in the input vector equally. And it seems that they only need to take care of a few highly frequent words since those words dominate the text. </a:t>
            </a:r>
          </a:p>
          <a:p>
            <a:pPr>
              <a:defRPr sz="1500"/>
            </a:pPr>
            <a:endParaRPr/>
          </a:p>
          <a:p>
            <a:pPr>
              <a:defRPr sz="1500"/>
            </a:pPr>
            <a:r>
              <a:t>So the question is how to tackle the challenges.</a:t>
            </a:r>
          </a:p>
          <a:p>
            <a:pPr>
              <a:defRPr sz="1500"/>
            </a:pPr>
            <a:r>
              <a:t>Some may suggest using weighted loss functions.</a:t>
            </a:r>
          </a:p>
          <a:p>
            <a:pPr>
              <a:defRPr sz="1500"/>
            </a:pPr>
            <a:r>
              <a:t>Well, it makes sense to decrease the impact of highly frequent words. </a:t>
            </a:r>
          </a:p>
          <a:p>
            <a:pPr>
              <a:defRPr sz="1500"/>
            </a:pPr>
            <a:r>
              <a:t>But in practice, we found it did not help much.</a:t>
            </a:r>
          </a:p>
          <a:p>
            <a:pPr>
              <a:defRPr sz="1500"/>
            </a:pPr>
            <a:r>
              <a:t>Autoencoders still chose to greedily learn indistinctive patterns.</a:t>
            </a:r>
          </a:p>
          <a:p>
            <a:pPr>
              <a:defRPr sz="1500"/>
            </a:pPr>
            <a:r>
              <a:t>Since our goal is to learn distinctive patterns which can capture different aspects of the input data, we instead choose to force autoencoders to achieve this by bringing competition to the training phase.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pPr defTabSz="914400">
              <a:defRPr sz="1500"/>
            </a:pPr>
            <a:r>
              <a:t>Intuitively, one of the best ways to have distinctive or diverse individuals is to let them compete.</a:t>
            </a:r>
          </a:p>
          <a:p>
            <a:pPr defTabSz="914400">
              <a:defRPr sz="1500"/>
            </a:pPr>
            <a:r>
              <a:t>After competition, there will be winners and losers. Someone might be better at one thing, while someone else might be better at another.</a:t>
            </a:r>
          </a:p>
          <a:p>
            <a:pPr defTabSz="914400">
              <a:defRPr sz="1500"/>
            </a:pPr>
            <a:endParaRPr/>
          </a:p>
          <a:p>
            <a:pPr defTabSz="914400">
              <a:defRPr sz="1500"/>
            </a:pPr>
            <a:r>
              <a:t>We introduce this idea of competitive learning to autoencoders, specifically, we force hidden neurons to compete for the right to respond to a subset of the input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pPr defTabSz="914400">
              <a:defRPr sz="1500"/>
            </a:pPr>
            <a:r>
              <a:t>Let’s take a deeper look at this.</a:t>
            </a:r>
          </a:p>
          <a:p>
            <a:pPr defTabSz="914400">
              <a:defRPr sz="1500"/>
            </a:pPr>
            <a:r>
              <a:t>Here is a very simple one-hidden-layer autoencoder with tanh activation function in the hidden layer.</a:t>
            </a:r>
          </a:p>
          <a:p>
            <a:pPr defTabSz="914400">
              <a:defRPr sz="1500"/>
            </a:pPr>
            <a:r>
              <a:t>In each step of feedforward, there are positive and negative neurons in the hidden layer.</a:t>
            </a:r>
          </a:p>
          <a:p>
            <a:pPr defTabSz="914400">
              <a:defRPr sz="1500"/>
            </a:pPr>
            <a:r>
              <a:t>We claim that both the positive and negative hidden neurons are equally important since they capture the positive and negative patterns of the input data, respectively.</a:t>
            </a:r>
          </a:p>
          <a:p>
            <a:pPr defTabSz="914400">
              <a:defRPr sz="1500"/>
            </a:pPr>
            <a:r>
              <a:t>If we interpret each hidden neuron as a topic, a positive neuron represents the presence of a topic in an input document while a negative neuron represents the absence of a topic.</a:t>
            </a:r>
          </a:p>
          <a:p>
            <a:pPr defTabSz="914400">
              <a:defRPr sz="1500"/>
            </a:pPr>
            <a:endParaRPr/>
          </a:p>
          <a:p>
            <a:pPr defTabSz="914400">
              <a:defRPr sz="1500"/>
            </a:pPr>
            <a:r>
              <a:t>Let’s look at positive neurons for now.</a:t>
            </a:r>
          </a:p>
          <a:p>
            <a:pPr defTabSz="914400">
              <a:defRPr sz="1500"/>
            </a:pPr>
            <a:r>
              <a:t>In this step of feedforward, we have three positive hidden neurons which are h1, h2 and h3.</a:t>
            </a:r>
          </a:p>
          <a:p>
            <a:pPr defTabSz="914400">
              <a:defRPr sz="1500"/>
            </a:pPr>
            <a:r>
              <a:t>We select, for example, the top one most competitive neuron as the winner, which is h1 in our case.</a:t>
            </a:r>
          </a:p>
          <a:p>
            <a:pPr defTabSz="914400">
              <a:defRPr sz="1500"/>
            </a:pPr>
            <a:r>
              <a:t>The remaining neurons h2 and h3 are loser neurons in this example.</a:t>
            </a:r>
          </a:p>
          <a:p>
            <a:pPr defTabSz="914400">
              <a:defRPr sz="1500"/>
            </a:pPr>
            <a:r>
              <a:t>Here we define the most competitive neuron as the one which has the largest absolute value of activities.</a:t>
            </a:r>
          </a:p>
          <a:p>
            <a:pPr defTabSz="914400">
              <a:defRPr sz="1500"/>
            </a:pPr>
            <a:endParaRPr/>
          </a:p>
          <a:p>
            <a:pPr defTabSz="914400">
              <a:defRPr sz="1500"/>
            </a:pPr>
            <a:r>
              <a:t>In short, the way we introduce competition is to let the winner neurons take away the energy of loser neurons</a:t>
            </a:r>
          </a:p>
          <a:p>
            <a:pPr defTabSz="914400">
              <a:defRPr sz="1500"/>
            </a:pPr>
            <a:r>
              <a:t>where the energy is defined as the sum of the absolute values of the activations for a set of neurons.</a:t>
            </a:r>
          </a:p>
          <a:p>
            <a:pPr defTabSz="914400">
              <a:defRPr sz="1500"/>
            </a:pPr>
            <a:r>
              <a:t>In this example, the energy of loser neurons is 0.3.</a:t>
            </a:r>
          </a:p>
          <a:p>
            <a:pPr defTabSz="914400">
              <a:defRPr sz="1500"/>
            </a:pPr>
            <a:r>
              <a:t>Now, we amplify and reallocate the energy of loser neurons among the winners using an α amplification connection.</a:t>
            </a:r>
          </a:p>
          <a:p>
            <a:pPr defTabSz="914400">
              <a:defRPr sz="1500"/>
            </a:pPr>
            <a:r>
              <a:t>Thus, the new value of h1 is 0.8+0.3a and all the losers are further made inactive.</a:t>
            </a:r>
          </a:p>
          <a:p>
            <a:pPr defTabSz="914400">
              <a:defRPr sz="1500"/>
            </a:pPr>
            <a:r>
              <a:t>Similarly, h6 is the negative winner, and it incorporates the amplified energy from the negative loser neurons h4 and h5.</a:t>
            </a:r>
          </a:p>
          <a:p>
            <a:pPr defTabSz="914400">
              <a:defRPr sz="1500"/>
            </a:pPr>
            <a:r>
              <a:t>h4 and h5 are made inactive in this step of feedforward.</a:t>
            </a:r>
          </a:p>
          <a:p>
            <a:pPr defTabSz="914400">
              <a:defRPr sz="1500"/>
            </a:pPr>
            <a:endParaRPr/>
          </a:p>
          <a:p>
            <a:pPr defTabSz="914400">
              <a:defRPr sz="1500"/>
            </a:pPr>
            <a:r>
              <a:t>You will see the design of this k-competitive autoencoder follows the general philosophy of the Matthew effect which says the strong get stronger and the weak get weaker.</a:t>
            </a:r>
          </a:p>
          <a:p>
            <a:pPr defTabSz="914400">
              <a:defRPr sz="1500"/>
            </a:pPr>
            <a:r>
              <a:t>As a result, each hidden neuron is strong on recognizing specific data patterns and overall the model can learn diverse patterns and meaningful representations of the input data.</a:t>
            </a:r>
          </a:p>
          <a:p>
            <a:pPr defTabSz="914400">
              <a:defRPr sz="1500"/>
            </a:pPr>
            <a:endParaRPr/>
          </a:p>
          <a:p>
            <a:pPr defTabSz="914400">
              <a:defRPr sz="1500"/>
            </a:pPr>
            <a:r>
              <a:t>When we do back-propagation, the gradients will first flow through the winner neurons in the hidden layer and then the loser neurons via the α amplification connections. </a:t>
            </a:r>
          </a:p>
          <a:p>
            <a:pPr defTabSz="914400">
              <a:defRPr sz="1500"/>
            </a:pPr>
            <a:r>
              <a:t>No gradients will flow directly from the output neurons to the loser neurons since they are made inactive in the feedforward step. </a:t>
            </a:r>
          </a:p>
          <a:p>
            <a:pPr defTabSz="914400">
              <a:defRPr sz="1500"/>
            </a:pPr>
            <a:endParaRPr/>
          </a:p>
          <a:p>
            <a:pPr defTabSz="914400">
              <a:defRPr sz="1500"/>
            </a:pPr>
            <a:r>
              <a:t>We argue that the a amplification connection is crucial for KATE.</a:t>
            </a:r>
          </a:p>
          <a:p>
            <a:pPr defTabSz="914400">
              <a:defRPr sz="1500"/>
            </a:pPr>
            <a:r>
              <a:t>When a = 0, no gradient will flow through loser neurons.</a:t>
            </a:r>
          </a:p>
          <a:p>
            <a:pPr defTabSz="914400">
              <a:defRPr sz="1500"/>
            </a:pPr>
            <a:r>
              <a:t>When a &gt; 2/k, we actually boost the gradient signal flowing through the loser neurons. </a:t>
            </a:r>
          </a:p>
          <a:p>
            <a:pPr defTabSz="914400">
              <a:defRPr sz="1500"/>
            </a:pPr>
            <a:r>
              <a:t>Here k is the pre-defined total number of winner neurons including the positive and negative winners.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a:defRPr sz="1500"/>
            </a:pPr>
            <a:r>
              <a:t>Here is the pseudo-code of the KATE algorithm.</a:t>
            </a:r>
          </a:p>
          <a:p>
            <a:pPr>
              <a:defRPr sz="1500"/>
            </a:pPr>
            <a:r>
              <a:t>The only difference between KATE and the basic autoencoder is that KATE applies a k-competitive layer instead of a normal fully connected layer in the middle.</a:t>
            </a:r>
          </a:p>
          <a:p>
            <a:pPr>
              <a:defRPr sz="1500"/>
            </a:pPr>
            <a:r>
              <a:t>Once the k-competitive network has been trained, we simply map each test input to the embedding space.</a:t>
            </a:r>
          </a:p>
          <a:p>
            <a:pPr>
              <a:defRPr sz="1500"/>
            </a:pPr>
            <a:r>
              <a:t>No competition is required for the encoding step since the hidden neurons are well trained to be distinctive from others. </a:t>
            </a:r>
          </a:p>
          <a:p>
            <a:pPr>
              <a:defRPr sz="1500"/>
            </a:pPr>
            <a:r>
              <a:t>We argue that this is one of the superior features of KATE. </a:t>
            </a:r>
          </a:p>
          <a:p>
            <a:pPr>
              <a:defRPr sz="1500"/>
            </a:pPr>
            <a:r>
              <a:t>And we will verify this argument shortly.</a:t>
            </a:r>
          </a:p>
          <a:p>
            <a:pPr>
              <a:defRPr sz="1500"/>
            </a:pPr>
            <a:endParaRPr/>
          </a:p>
          <a:p>
            <a:pPr>
              <a:defRPr sz="1500"/>
            </a:pPr>
            <a:r>
              <a:t>Here is the detailed algorithm of the k-competitive layer.</a:t>
            </a:r>
          </a:p>
          <a:p>
            <a:pPr>
              <a:defRPr sz="1500"/>
            </a:pPr>
            <a:r>
              <a:t>we set a hyper parameter k as the total number of winner neurons.</a:t>
            </a:r>
          </a:p>
          <a:p>
            <a:pPr>
              <a:defRPr sz="1500"/>
            </a:pPr>
            <a:r>
              <a:t>We select k/2 positive winner neurons and k - k/2 negative winner neurons.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Rectangle"/>
          <p:cNvSpPr/>
          <p:nvPr/>
        </p:nvSpPr>
        <p:spPr>
          <a:xfrm>
            <a:off x="6350" y="12801600"/>
            <a:ext cx="24377650" cy="914400"/>
          </a:xfrm>
          <a:prstGeom prst="rect">
            <a:avLst/>
          </a:prstGeom>
          <a:solidFill>
            <a:schemeClr val="accent2"/>
          </a:solidFill>
          <a:ln w="12700">
            <a:miter lim="400000"/>
          </a:ln>
        </p:spPr>
        <p:txBody>
          <a:bodyPr tIns="91439" bIns="91439"/>
          <a:lstStyle/>
          <a:p>
            <a:endParaRPr/>
          </a:p>
        </p:txBody>
      </p:sp>
      <p:sp>
        <p:nvSpPr>
          <p:cNvPr id="15" name="Rectangle"/>
          <p:cNvSpPr/>
          <p:nvPr/>
        </p:nvSpPr>
        <p:spPr>
          <a:xfrm>
            <a:off x="29" y="12668632"/>
            <a:ext cx="24377651" cy="128017"/>
          </a:xfrm>
          <a:prstGeom prst="rect">
            <a:avLst/>
          </a:prstGeom>
          <a:solidFill>
            <a:schemeClr val="accent1"/>
          </a:solidFill>
          <a:ln w="12700">
            <a:miter lim="400000"/>
          </a:ln>
        </p:spPr>
        <p:txBody>
          <a:bodyPr tIns="91439" bIns="91439"/>
          <a:lstStyle/>
          <a:p>
            <a:endParaRPr/>
          </a:p>
        </p:txBody>
      </p:sp>
      <p:sp>
        <p:nvSpPr>
          <p:cNvPr id="16" name="Title Text"/>
          <p:cNvSpPr txBox="1">
            <a:spLocks noGrp="1"/>
          </p:cNvSpPr>
          <p:nvPr>
            <p:ph type="title"/>
          </p:nvPr>
        </p:nvSpPr>
        <p:spPr>
          <a:xfrm>
            <a:off x="2194560" y="1517903"/>
            <a:ext cx="20116801" cy="7132321"/>
          </a:xfrm>
          <a:prstGeom prst="rect">
            <a:avLst/>
          </a:prstGeom>
        </p:spPr>
        <p:txBody>
          <a:bodyPr/>
          <a:lstStyle>
            <a:lvl1pPr>
              <a:defRPr sz="16000">
                <a:solidFill>
                  <a:srgbClr val="262626"/>
                </a:solidFill>
              </a:defRPr>
            </a:lvl1pPr>
          </a:lstStyle>
          <a:p>
            <a:r>
              <a:t>Title Text</a:t>
            </a:r>
          </a:p>
        </p:txBody>
      </p:sp>
      <p:sp>
        <p:nvSpPr>
          <p:cNvPr id="17" name="Body Level One…"/>
          <p:cNvSpPr txBox="1">
            <a:spLocks noGrp="1"/>
          </p:cNvSpPr>
          <p:nvPr>
            <p:ph type="body" sz="quarter" idx="1"/>
          </p:nvPr>
        </p:nvSpPr>
        <p:spPr>
          <a:xfrm>
            <a:off x="2200101" y="8911239"/>
            <a:ext cx="20116801" cy="2286001"/>
          </a:xfrm>
          <a:prstGeom prst="rect">
            <a:avLst/>
          </a:prstGeom>
          <a:ln w="25400"/>
        </p:spPr>
        <p:txBody>
          <a:bodyPr lIns="91439" tIns="91439" rIns="91439" bIns="91439"/>
          <a:lstStyle>
            <a:lvl1pPr marL="0" indent="0">
              <a:buSzTx/>
              <a:buFontTx/>
              <a:buNone/>
              <a:defRPr sz="4800" cap="all" spc="400">
                <a:solidFill>
                  <a:srgbClr val="637052"/>
                </a:solidFill>
                <a:latin typeface="Calibri Light"/>
                <a:ea typeface="Calibri Light"/>
                <a:cs typeface="Calibri Light"/>
                <a:sym typeface="Calibri Light"/>
              </a:defRPr>
            </a:lvl1pPr>
            <a:lvl2pPr marL="0" indent="457200">
              <a:buSzTx/>
              <a:buFontTx/>
              <a:buNone/>
              <a:defRPr sz="4800" cap="all" spc="400">
                <a:solidFill>
                  <a:srgbClr val="637052"/>
                </a:solidFill>
                <a:latin typeface="Calibri Light"/>
                <a:ea typeface="Calibri Light"/>
                <a:cs typeface="Calibri Light"/>
                <a:sym typeface="Calibri Light"/>
              </a:defRPr>
            </a:lvl2pPr>
            <a:lvl3pPr marL="0" indent="914400">
              <a:buSzTx/>
              <a:buFontTx/>
              <a:buNone/>
              <a:defRPr sz="4800" cap="all" spc="400">
                <a:solidFill>
                  <a:srgbClr val="637052"/>
                </a:solidFill>
                <a:latin typeface="Calibri Light"/>
                <a:ea typeface="Calibri Light"/>
                <a:cs typeface="Calibri Light"/>
                <a:sym typeface="Calibri Light"/>
              </a:defRPr>
            </a:lvl3pPr>
            <a:lvl4pPr marL="0" indent="1371600">
              <a:buSzTx/>
              <a:buFontTx/>
              <a:buNone/>
              <a:defRPr sz="4800" cap="all" spc="400">
                <a:solidFill>
                  <a:srgbClr val="637052"/>
                </a:solidFill>
                <a:latin typeface="Calibri Light"/>
                <a:ea typeface="Calibri Light"/>
                <a:cs typeface="Calibri Light"/>
                <a:sym typeface="Calibri Light"/>
              </a:defRPr>
            </a:lvl4pPr>
            <a:lvl5pPr marL="0" indent="1828800">
              <a:buSzTx/>
              <a:buFontTx/>
              <a:buNone/>
              <a:defRPr sz="4800" cap="all" spc="400">
                <a:solidFill>
                  <a:srgbClr val="637052"/>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18" name="Line"/>
          <p:cNvSpPr/>
          <p:nvPr/>
        </p:nvSpPr>
        <p:spPr>
          <a:xfrm>
            <a:off x="2415315" y="8686800"/>
            <a:ext cx="19751042" cy="0"/>
          </a:xfrm>
          <a:prstGeom prst="line">
            <a:avLst/>
          </a:prstGeom>
          <a:ln w="12700">
            <a:solidFill>
              <a:srgbClr val="808080"/>
            </a:solidFill>
          </a:ln>
        </p:spPr>
        <p:txBody>
          <a:bodyPr tIns="91439" bIns="91439"/>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07" name="Title Text"/>
          <p:cNvSpPr txBox="1">
            <a:spLocks noGrp="1"/>
          </p:cNvSpPr>
          <p:nvPr>
            <p:ph type="title"/>
          </p:nvPr>
        </p:nvSpPr>
        <p:spPr>
          <a:prstGeom prst="rect">
            <a:avLst/>
          </a:prstGeom>
        </p:spPr>
        <p:txBody>
          <a:bodyPr/>
          <a:lstStyle/>
          <a:p>
            <a:r>
              <a:t>Title Text</a:t>
            </a:r>
          </a:p>
        </p:txBody>
      </p:sp>
      <p:sp>
        <p:nvSpPr>
          <p:cNvPr id="108" name="Body Level One…"/>
          <p:cNvSpPr txBox="1">
            <a:spLocks noGrp="1"/>
          </p:cNvSpPr>
          <p:nvPr>
            <p:ph type="body" idx="1"/>
          </p:nvPr>
        </p:nvSpPr>
        <p:spPr>
          <a:xfrm>
            <a:off x="2194560" y="3691468"/>
            <a:ext cx="20116801" cy="804672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16" name="Rectangle"/>
          <p:cNvSpPr/>
          <p:nvPr/>
        </p:nvSpPr>
        <p:spPr>
          <a:xfrm>
            <a:off x="6350" y="12801600"/>
            <a:ext cx="24377650" cy="914400"/>
          </a:xfrm>
          <a:prstGeom prst="rect">
            <a:avLst/>
          </a:prstGeom>
          <a:solidFill>
            <a:schemeClr val="accent2"/>
          </a:solidFill>
          <a:ln w="12700">
            <a:miter lim="400000"/>
          </a:ln>
        </p:spPr>
        <p:txBody>
          <a:bodyPr tIns="91439" bIns="91439"/>
          <a:lstStyle/>
          <a:p>
            <a:endParaRPr/>
          </a:p>
        </p:txBody>
      </p:sp>
      <p:sp>
        <p:nvSpPr>
          <p:cNvPr id="117" name="Rectangle"/>
          <p:cNvSpPr/>
          <p:nvPr/>
        </p:nvSpPr>
        <p:spPr>
          <a:xfrm>
            <a:off x="29" y="12668632"/>
            <a:ext cx="24377651" cy="128017"/>
          </a:xfrm>
          <a:prstGeom prst="rect">
            <a:avLst/>
          </a:prstGeom>
          <a:solidFill>
            <a:schemeClr val="accent1"/>
          </a:solidFill>
          <a:ln w="12700">
            <a:miter lim="400000"/>
          </a:ln>
        </p:spPr>
        <p:txBody>
          <a:bodyPr tIns="91439" bIns="91439"/>
          <a:lstStyle/>
          <a:p>
            <a:endParaRPr/>
          </a:p>
        </p:txBody>
      </p:sp>
      <p:sp>
        <p:nvSpPr>
          <p:cNvPr id="118" name="Title Text"/>
          <p:cNvSpPr txBox="1">
            <a:spLocks noGrp="1"/>
          </p:cNvSpPr>
          <p:nvPr>
            <p:ph type="title"/>
          </p:nvPr>
        </p:nvSpPr>
        <p:spPr>
          <a:xfrm>
            <a:off x="17449800" y="829555"/>
            <a:ext cx="5257800" cy="11514844"/>
          </a:xfrm>
          <a:prstGeom prst="rect">
            <a:avLst/>
          </a:prstGeom>
        </p:spPr>
        <p:txBody>
          <a:bodyPr/>
          <a:lstStyle/>
          <a:p>
            <a:r>
              <a:t>Title Text</a:t>
            </a:r>
          </a:p>
        </p:txBody>
      </p:sp>
      <p:sp>
        <p:nvSpPr>
          <p:cNvPr id="119" name="Body Level One…"/>
          <p:cNvSpPr txBox="1">
            <a:spLocks noGrp="1"/>
          </p:cNvSpPr>
          <p:nvPr>
            <p:ph type="body" idx="1"/>
          </p:nvPr>
        </p:nvSpPr>
        <p:spPr>
          <a:xfrm>
            <a:off x="1676400" y="829555"/>
            <a:ext cx="15468600" cy="1151484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xfrm>
            <a:off x="2194560" y="3691468"/>
            <a:ext cx="20116801" cy="804672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5" name="Rectangle"/>
          <p:cNvSpPr/>
          <p:nvPr/>
        </p:nvSpPr>
        <p:spPr>
          <a:xfrm>
            <a:off x="6350" y="12801600"/>
            <a:ext cx="24377650" cy="914400"/>
          </a:xfrm>
          <a:prstGeom prst="rect">
            <a:avLst/>
          </a:prstGeom>
          <a:solidFill>
            <a:schemeClr val="accent2"/>
          </a:solidFill>
          <a:ln w="12700">
            <a:miter lim="400000"/>
          </a:ln>
        </p:spPr>
        <p:txBody>
          <a:bodyPr tIns="91439" bIns="91439"/>
          <a:lstStyle/>
          <a:p>
            <a:endParaRPr/>
          </a:p>
        </p:txBody>
      </p:sp>
      <p:sp>
        <p:nvSpPr>
          <p:cNvPr id="36" name="Rectangle"/>
          <p:cNvSpPr/>
          <p:nvPr/>
        </p:nvSpPr>
        <p:spPr>
          <a:xfrm>
            <a:off x="29" y="12668632"/>
            <a:ext cx="24377651" cy="128017"/>
          </a:xfrm>
          <a:prstGeom prst="rect">
            <a:avLst/>
          </a:prstGeom>
          <a:solidFill>
            <a:schemeClr val="accent1"/>
          </a:solidFill>
          <a:ln w="12700">
            <a:miter lim="400000"/>
          </a:ln>
        </p:spPr>
        <p:txBody>
          <a:bodyPr tIns="91439" bIns="91439"/>
          <a:lstStyle/>
          <a:p>
            <a:endParaRPr/>
          </a:p>
        </p:txBody>
      </p:sp>
      <p:sp>
        <p:nvSpPr>
          <p:cNvPr id="37" name="Title Text"/>
          <p:cNvSpPr txBox="1">
            <a:spLocks noGrp="1"/>
          </p:cNvSpPr>
          <p:nvPr>
            <p:ph type="title"/>
          </p:nvPr>
        </p:nvSpPr>
        <p:spPr>
          <a:xfrm>
            <a:off x="2194560" y="1517903"/>
            <a:ext cx="20116801" cy="7132321"/>
          </a:xfrm>
          <a:prstGeom prst="rect">
            <a:avLst/>
          </a:prstGeom>
        </p:spPr>
        <p:txBody>
          <a:bodyPr/>
          <a:lstStyle>
            <a:lvl1pPr>
              <a:defRPr sz="16000">
                <a:solidFill>
                  <a:srgbClr val="262626"/>
                </a:solidFill>
              </a:defRPr>
            </a:lvl1pPr>
          </a:lstStyle>
          <a:p>
            <a:r>
              <a:t>Title Text</a:t>
            </a:r>
          </a:p>
        </p:txBody>
      </p:sp>
      <p:sp>
        <p:nvSpPr>
          <p:cNvPr id="38" name="Body Level One…"/>
          <p:cNvSpPr txBox="1">
            <a:spLocks noGrp="1"/>
          </p:cNvSpPr>
          <p:nvPr>
            <p:ph type="body" sz="quarter" idx="1"/>
          </p:nvPr>
        </p:nvSpPr>
        <p:spPr>
          <a:xfrm>
            <a:off x="2194560" y="8906256"/>
            <a:ext cx="20116801" cy="2286001"/>
          </a:xfrm>
          <a:prstGeom prst="rect">
            <a:avLst/>
          </a:prstGeom>
          <a:ln w="25400"/>
        </p:spPr>
        <p:txBody>
          <a:bodyPr lIns="91439" tIns="91439" rIns="91439" bIns="91439"/>
          <a:lstStyle>
            <a:lvl1pPr marL="0" indent="0">
              <a:buSzTx/>
              <a:buFontTx/>
              <a:buNone/>
              <a:defRPr sz="4800" cap="all" spc="400">
                <a:solidFill>
                  <a:srgbClr val="637052"/>
                </a:solidFill>
                <a:latin typeface="Calibri Light"/>
                <a:ea typeface="Calibri Light"/>
                <a:cs typeface="Calibri Light"/>
                <a:sym typeface="Calibri Light"/>
              </a:defRPr>
            </a:lvl1pPr>
            <a:lvl2pPr marL="0" indent="457200">
              <a:buSzTx/>
              <a:buFontTx/>
              <a:buNone/>
              <a:defRPr sz="4800" cap="all" spc="400">
                <a:solidFill>
                  <a:srgbClr val="637052"/>
                </a:solidFill>
                <a:latin typeface="Calibri Light"/>
                <a:ea typeface="Calibri Light"/>
                <a:cs typeface="Calibri Light"/>
                <a:sym typeface="Calibri Light"/>
              </a:defRPr>
            </a:lvl2pPr>
            <a:lvl3pPr marL="0" indent="914400">
              <a:buSzTx/>
              <a:buFontTx/>
              <a:buNone/>
              <a:defRPr sz="4800" cap="all" spc="400">
                <a:solidFill>
                  <a:srgbClr val="637052"/>
                </a:solidFill>
                <a:latin typeface="Calibri Light"/>
                <a:ea typeface="Calibri Light"/>
                <a:cs typeface="Calibri Light"/>
                <a:sym typeface="Calibri Light"/>
              </a:defRPr>
            </a:lvl3pPr>
            <a:lvl4pPr marL="0" indent="1371600">
              <a:buSzTx/>
              <a:buFontTx/>
              <a:buNone/>
              <a:defRPr sz="4800" cap="all" spc="400">
                <a:solidFill>
                  <a:srgbClr val="637052"/>
                </a:solidFill>
                <a:latin typeface="Calibri Light"/>
                <a:ea typeface="Calibri Light"/>
                <a:cs typeface="Calibri Light"/>
                <a:sym typeface="Calibri Light"/>
              </a:defRPr>
            </a:lvl4pPr>
            <a:lvl5pPr marL="0" indent="1828800">
              <a:buSzTx/>
              <a:buFontTx/>
              <a:buNone/>
              <a:defRPr sz="4800" cap="all" spc="400">
                <a:solidFill>
                  <a:srgbClr val="637052"/>
                </a:solidFill>
                <a:latin typeface="Calibri Light"/>
                <a:ea typeface="Calibri Light"/>
                <a:cs typeface="Calibri Light"/>
                <a:sym typeface="Calibri Light"/>
              </a:defRPr>
            </a:lvl5pPr>
          </a:lstStyle>
          <a:p>
            <a:r>
              <a:t>Body Level One</a:t>
            </a:r>
          </a:p>
          <a:p>
            <a:pPr lvl="1"/>
            <a:r>
              <a:t>Body Level Two</a:t>
            </a:r>
          </a:p>
          <a:p>
            <a:pPr lvl="2"/>
            <a:r>
              <a:t>Body Level Three</a:t>
            </a:r>
          </a:p>
          <a:p>
            <a:pPr lvl="3"/>
            <a:r>
              <a:t>Body Level Four</a:t>
            </a:r>
          </a:p>
          <a:p>
            <a:pPr lvl="4"/>
            <a:r>
              <a:t>Body Level Five</a:t>
            </a:r>
          </a:p>
        </p:txBody>
      </p:sp>
      <p:sp>
        <p:nvSpPr>
          <p:cNvPr id="39" name="Line"/>
          <p:cNvSpPr/>
          <p:nvPr/>
        </p:nvSpPr>
        <p:spPr>
          <a:xfrm>
            <a:off x="2415315" y="8686800"/>
            <a:ext cx="19751042" cy="0"/>
          </a:xfrm>
          <a:prstGeom prst="line">
            <a:avLst/>
          </a:prstGeom>
          <a:ln w="12700">
            <a:solidFill>
              <a:srgbClr val="808080"/>
            </a:solidFill>
          </a:ln>
        </p:spPr>
        <p:txBody>
          <a:bodyPr tIns="91439" bIns="91439"/>
          <a:lstStyle/>
          <a:p>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half" idx="1"/>
          </p:nvPr>
        </p:nvSpPr>
        <p:spPr>
          <a:xfrm>
            <a:off x="2194557" y="3691468"/>
            <a:ext cx="9875521" cy="804672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sz="quarter" idx="1"/>
          </p:nvPr>
        </p:nvSpPr>
        <p:spPr>
          <a:xfrm>
            <a:off x="2194560" y="3692104"/>
            <a:ext cx="9875520" cy="1472565"/>
          </a:xfrm>
          <a:prstGeom prst="rect">
            <a:avLst/>
          </a:prstGeom>
          <a:ln w="25400"/>
        </p:spPr>
        <p:txBody>
          <a:bodyPr lIns="91439" tIns="91439" rIns="91439" bIns="91439" anchor="ctr"/>
          <a:lstStyle>
            <a:lvl1pPr marL="0" indent="0">
              <a:buSzTx/>
              <a:buFontTx/>
              <a:buNone/>
              <a:defRPr cap="all">
                <a:solidFill>
                  <a:srgbClr val="637052"/>
                </a:solidFill>
              </a:defRPr>
            </a:lvl1pPr>
            <a:lvl2pPr marL="0" indent="457200">
              <a:buSzTx/>
              <a:buFontTx/>
              <a:buNone/>
              <a:defRPr cap="all">
                <a:solidFill>
                  <a:srgbClr val="637052"/>
                </a:solidFill>
              </a:defRPr>
            </a:lvl2pPr>
            <a:lvl3pPr marL="0" indent="914400">
              <a:buSzTx/>
              <a:buFontTx/>
              <a:buNone/>
              <a:defRPr cap="all">
                <a:solidFill>
                  <a:srgbClr val="637052"/>
                </a:solidFill>
              </a:defRPr>
            </a:lvl3pPr>
            <a:lvl4pPr marL="0" indent="1371600">
              <a:buSzTx/>
              <a:buFontTx/>
              <a:buNone/>
              <a:defRPr cap="all">
                <a:solidFill>
                  <a:srgbClr val="637052"/>
                </a:solidFill>
              </a:defRPr>
            </a:lvl4pPr>
            <a:lvl5pPr marL="0" indent="1828800">
              <a:buSzTx/>
              <a:buFontTx/>
              <a:buNone/>
              <a:defRPr cap="all">
                <a:solidFill>
                  <a:srgbClr val="637052"/>
                </a:solidFill>
              </a:defRPr>
            </a:lvl5pPr>
          </a:lstStyle>
          <a:p>
            <a:r>
              <a:t>Body Level One</a:t>
            </a:r>
          </a:p>
          <a:p>
            <a:pPr lvl="1"/>
            <a:r>
              <a:t>Body Level Two</a:t>
            </a:r>
          </a:p>
          <a:p>
            <a:pPr lvl="2"/>
            <a:r>
              <a:t>Body Level Three</a:t>
            </a:r>
          </a:p>
          <a:p>
            <a:pPr lvl="3"/>
            <a:r>
              <a:t>Body Level Four</a:t>
            </a:r>
          </a:p>
          <a:p>
            <a:pPr lvl="4"/>
            <a:r>
              <a:t>Body Level Five</a:t>
            </a:r>
          </a:p>
        </p:txBody>
      </p:sp>
      <p:sp>
        <p:nvSpPr>
          <p:cNvPr id="58" name="Rectangle"/>
          <p:cNvSpPr>
            <a:spLocks noGrp="1"/>
          </p:cNvSpPr>
          <p:nvPr>
            <p:ph type="body" sz="quarter" idx="13"/>
          </p:nvPr>
        </p:nvSpPr>
        <p:spPr>
          <a:xfrm>
            <a:off x="12435840" y="3692104"/>
            <a:ext cx="9875521" cy="1472565"/>
          </a:xfrm>
          <a:prstGeom prst="rect">
            <a:avLst/>
          </a:prstGeom>
        </p:spPr>
        <p:txBody>
          <a:bodyPr lIns="91439" tIns="91439" rIns="91439" bIns="91439" anchor="ctr"/>
          <a:lstStyle/>
          <a:p>
            <a:pPr marL="0" indent="0">
              <a:buSzTx/>
              <a:buFontTx/>
              <a:buNone/>
              <a:defRPr cap="all">
                <a:solidFill>
                  <a:srgbClr val="637052"/>
                </a:solidFill>
              </a:defRPr>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4" name="Rectangle"/>
          <p:cNvSpPr/>
          <p:nvPr/>
        </p:nvSpPr>
        <p:spPr>
          <a:xfrm>
            <a:off x="6350" y="12801600"/>
            <a:ext cx="24377650" cy="914400"/>
          </a:xfrm>
          <a:prstGeom prst="rect">
            <a:avLst/>
          </a:prstGeom>
          <a:solidFill>
            <a:schemeClr val="accent2"/>
          </a:solidFill>
          <a:ln w="12700">
            <a:miter lim="400000"/>
          </a:ln>
        </p:spPr>
        <p:txBody>
          <a:bodyPr tIns="91439" bIns="91439"/>
          <a:lstStyle/>
          <a:p>
            <a:endParaRPr/>
          </a:p>
        </p:txBody>
      </p:sp>
      <p:sp>
        <p:nvSpPr>
          <p:cNvPr id="75" name="Rectangle"/>
          <p:cNvSpPr/>
          <p:nvPr/>
        </p:nvSpPr>
        <p:spPr>
          <a:xfrm>
            <a:off x="29" y="12668632"/>
            <a:ext cx="24377651" cy="128017"/>
          </a:xfrm>
          <a:prstGeom prst="rect">
            <a:avLst/>
          </a:prstGeom>
          <a:solidFill>
            <a:schemeClr val="accent1"/>
          </a:solidFill>
          <a:ln w="12700">
            <a:miter lim="400000"/>
          </a:ln>
        </p:spPr>
        <p:txBody>
          <a:bodyPr tIns="91439" bIns="91439"/>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3" name="Rectangle"/>
          <p:cNvSpPr/>
          <p:nvPr/>
        </p:nvSpPr>
        <p:spPr>
          <a:xfrm>
            <a:off x="31" y="0"/>
            <a:ext cx="8101584" cy="13716000"/>
          </a:xfrm>
          <a:prstGeom prst="rect">
            <a:avLst/>
          </a:prstGeom>
          <a:solidFill>
            <a:schemeClr val="accent2"/>
          </a:solidFill>
          <a:ln w="12700">
            <a:miter lim="400000"/>
          </a:ln>
        </p:spPr>
        <p:txBody>
          <a:bodyPr tIns="91439" bIns="91439"/>
          <a:lstStyle/>
          <a:p>
            <a:endParaRPr/>
          </a:p>
        </p:txBody>
      </p:sp>
      <p:sp>
        <p:nvSpPr>
          <p:cNvPr id="84" name="Rectangle"/>
          <p:cNvSpPr/>
          <p:nvPr/>
        </p:nvSpPr>
        <p:spPr>
          <a:xfrm>
            <a:off x="8080141" y="0"/>
            <a:ext cx="128017" cy="13716000"/>
          </a:xfrm>
          <a:prstGeom prst="rect">
            <a:avLst/>
          </a:prstGeom>
          <a:solidFill>
            <a:schemeClr val="accent1"/>
          </a:solidFill>
          <a:ln w="12700">
            <a:miter lim="400000"/>
          </a:ln>
        </p:spPr>
        <p:txBody>
          <a:bodyPr tIns="91439" bIns="91439"/>
          <a:lstStyle/>
          <a:p>
            <a:endParaRPr/>
          </a:p>
        </p:txBody>
      </p:sp>
      <p:sp>
        <p:nvSpPr>
          <p:cNvPr id="85" name="Title Text"/>
          <p:cNvSpPr txBox="1">
            <a:spLocks noGrp="1"/>
          </p:cNvSpPr>
          <p:nvPr>
            <p:ph type="title"/>
          </p:nvPr>
        </p:nvSpPr>
        <p:spPr>
          <a:xfrm>
            <a:off x="914400" y="1188718"/>
            <a:ext cx="6400800" cy="4572001"/>
          </a:xfrm>
          <a:prstGeom prst="rect">
            <a:avLst/>
          </a:prstGeom>
        </p:spPr>
        <p:txBody>
          <a:bodyPr/>
          <a:lstStyle>
            <a:lvl1pPr>
              <a:defRPr sz="7200">
                <a:solidFill>
                  <a:srgbClr val="FFFFFF"/>
                </a:solidFill>
              </a:defRPr>
            </a:lvl1pPr>
          </a:lstStyle>
          <a:p>
            <a:r>
              <a:t>Title Text</a:t>
            </a:r>
          </a:p>
        </p:txBody>
      </p:sp>
      <p:sp>
        <p:nvSpPr>
          <p:cNvPr id="86" name="Body Level One…"/>
          <p:cNvSpPr txBox="1">
            <a:spLocks noGrp="1"/>
          </p:cNvSpPr>
          <p:nvPr>
            <p:ph type="body" idx="1"/>
          </p:nvPr>
        </p:nvSpPr>
        <p:spPr>
          <a:xfrm>
            <a:off x="9601200" y="1463039"/>
            <a:ext cx="12984481" cy="10515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Rectangle"/>
          <p:cNvSpPr>
            <a:spLocks noGrp="1"/>
          </p:cNvSpPr>
          <p:nvPr>
            <p:ph type="body" sz="quarter" idx="13"/>
          </p:nvPr>
        </p:nvSpPr>
        <p:spPr>
          <a:xfrm>
            <a:off x="914400" y="5852159"/>
            <a:ext cx="6400800" cy="6758249"/>
          </a:xfrm>
          <a:prstGeom prst="rect">
            <a:avLst/>
          </a:prstGeom>
        </p:spPr>
        <p:txBody>
          <a:bodyPr lIns="91439" tIns="91439" rIns="91439" bIns="91439"/>
          <a:lstStyle/>
          <a:p>
            <a:pPr marL="0" indent="0">
              <a:buSzTx/>
              <a:buFontTx/>
              <a:buNone/>
              <a:defRPr sz="3000">
                <a:solidFill>
                  <a:srgbClr val="FFFFFF"/>
                </a:solidFill>
              </a:defRPr>
            </a:pPr>
            <a:endParaRPr/>
          </a:p>
        </p:txBody>
      </p:sp>
      <p:sp>
        <p:nvSpPr>
          <p:cNvPr id="88" name="Slide Number"/>
          <p:cNvSpPr txBox="1">
            <a:spLocks noGrp="1"/>
          </p:cNvSpPr>
          <p:nvPr>
            <p:ph type="sldNum" sz="quarter" idx="2"/>
          </p:nvPr>
        </p:nvSpPr>
        <p:spPr>
          <a:prstGeom prst="rect">
            <a:avLst/>
          </a:prstGeom>
        </p:spPr>
        <p:txBody>
          <a:bodyPr/>
          <a:lstStyle>
            <a:lvl1pPr>
              <a:defRPr>
                <a:solidFill>
                  <a:srgbClr val="637052"/>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95" name="Rectangle"/>
          <p:cNvSpPr/>
          <p:nvPr/>
        </p:nvSpPr>
        <p:spPr>
          <a:xfrm>
            <a:off x="0" y="9906000"/>
            <a:ext cx="24377650" cy="3810000"/>
          </a:xfrm>
          <a:prstGeom prst="rect">
            <a:avLst/>
          </a:prstGeom>
          <a:solidFill>
            <a:schemeClr val="accent2"/>
          </a:solidFill>
          <a:ln w="12700">
            <a:miter lim="400000"/>
          </a:ln>
        </p:spPr>
        <p:txBody>
          <a:bodyPr tIns="91439" bIns="91439"/>
          <a:lstStyle/>
          <a:p>
            <a:endParaRPr/>
          </a:p>
        </p:txBody>
      </p:sp>
      <p:sp>
        <p:nvSpPr>
          <p:cNvPr id="96" name="Rectangle"/>
          <p:cNvSpPr/>
          <p:nvPr/>
        </p:nvSpPr>
        <p:spPr>
          <a:xfrm>
            <a:off x="29" y="9830151"/>
            <a:ext cx="24377651" cy="128017"/>
          </a:xfrm>
          <a:prstGeom prst="rect">
            <a:avLst/>
          </a:prstGeom>
          <a:solidFill>
            <a:schemeClr val="accent1"/>
          </a:solidFill>
          <a:ln w="12700">
            <a:miter lim="400000"/>
          </a:ln>
        </p:spPr>
        <p:txBody>
          <a:bodyPr tIns="91439" bIns="91439"/>
          <a:lstStyle/>
          <a:p>
            <a:endParaRPr/>
          </a:p>
        </p:txBody>
      </p:sp>
      <p:sp>
        <p:nvSpPr>
          <p:cNvPr id="97" name="Title Text"/>
          <p:cNvSpPr txBox="1">
            <a:spLocks noGrp="1"/>
          </p:cNvSpPr>
          <p:nvPr>
            <p:ph type="title"/>
          </p:nvPr>
        </p:nvSpPr>
        <p:spPr>
          <a:xfrm>
            <a:off x="2194560" y="10149840"/>
            <a:ext cx="20226529" cy="1645921"/>
          </a:xfrm>
          <a:prstGeom prst="rect">
            <a:avLst/>
          </a:prstGeom>
          <a:ln w="12700"/>
        </p:spPr>
        <p:txBody>
          <a:bodyPr lIns="0" tIns="0" rIns="0" bIns="0"/>
          <a:lstStyle>
            <a:lvl1pPr>
              <a:defRPr sz="7200">
                <a:solidFill>
                  <a:srgbClr val="FFFFFF"/>
                </a:solidFill>
              </a:defRPr>
            </a:lvl1pPr>
          </a:lstStyle>
          <a:p>
            <a:r>
              <a:t>Title Text</a:t>
            </a:r>
          </a:p>
        </p:txBody>
      </p:sp>
      <p:sp>
        <p:nvSpPr>
          <p:cNvPr id="98" name="Image"/>
          <p:cNvSpPr>
            <a:spLocks noGrp="1"/>
          </p:cNvSpPr>
          <p:nvPr>
            <p:ph type="pic" idx="13"/>
          </p:nvPr>
        </p:nvSpPr>
        <p:spPr>
          <a:xfrm>
            <a:off x="29" y="0"/>
            <a:ext cx="24383972" cy="9830152"/>
          </a:xfrm>
          <a:prstGeom prst="rect">
            <a:avLst/>
          </a:prstGeom>
        </p:spPr>
        <p:txBody>
          <a:bodyPr lIns="91439" tIns="45719" rIns="91439" bIns="45719">
            <a:noAutofit/>
          </a:bodyPr>
          <a:lstStyle/>
          <a:p>
            <a:endParaRPr/>
          </a:p>
        </p:txBody>
      </p:sp>
      <p:sp>
        <p:nvSpPr>
          <p:cNvPr id="99" name="Body Level One…"/>
          <p:cNvSpPr txBox="1">
            <a:spLocks noGrp="1"/>
          </p:cNvSpPr>
          <p:nvPr>
            <p:ph type="body" sz="quarter" idx="1"/>
          </p:nvPr>
        </p:nvSpPr>
        <p:spPr>
          <a:xfrm>
            <a:off x="2194560" y="11814046"/>
            <a:ext cx="20226529" cy="1188721"/>
          </a:xfrm>
          <a:prstGeom prst="rect">
            <a:avLst/>
          </a:prstGeom>
        </p:spPr>
        <p:txBody>
          <a:bodyPr/>
          <a:lstStyle>
            <a:lvl1pPr marL="0" indent="0">
              <a:spcBef>
                <a:spcPts val="1200"/>
              </a:spcBef>
              <a:buSzTx/>
              <a:buFontTx/>
              <a:buNone/>
              <a:defRPr sz="3000">
                <a:solidFill>
                  <a:srgbClr val="FFFFFF"/>
                </a:solidFill>
              </a:defRPr>
            </a:lvl1pPr>
            <a:lvl2pPr marL="0" indent="457200">
              <a:spcBef>
                <a:spcPts val="1200"/>
              </a:spcBef>
              <a:buSzTx/>
              <a:buFontTx/>
              <a:buNone/>
              <a:defRPr sz="3000">
                <a:solidFill>
                  <a:srgbClr val="FFFFFF"/>
                </a:solidFill>
              </a:defRPr>
            </a:lvl2pPr>
            <a:lvl3pPr marL="0" indent="914400">
              <a:spcBef>
                <a:spcPts val="1200"/>
              </a:spcBef>
              <a:buSzTx/>
              <a:buFontTx/>
              <a:buNone/>
              <a:defRPr sz="3000">
                <a:solidFill>
                  <a:srgbClr val="FFFFFF"/>
                </a:solidFill>
              </a:defRPr>
            </a:lvl3pPr>
            <a:lvl4pPr marL="0" indent="1371600">
              <a:spcBef>
                <a:spcPts val="1200"/>
              </a:spcBef>
              <a:buSzTx/>
              <a:buFontTx/>
              <a:buNone/>
              <a:defRPr sz="3000">
                <a:solidFill>
                  <a:srgbClr val="FFFFFF"/>
                </a:solidFill>
              </a:defRPr>
            </a:lvl4pPr>
            <a:lvl5pPr marL="0" indent="1828800">
              <a:spcBef>
                <a:spcPts val="1200"/>
              </a:spcBef>
              <a:buSzTx/>
              <a:buFontTx/>
              <a:buNone/>
              <a:defRPr sz="3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 y="12801600"/>
            <a:ext cx="24384001" cy="914400"/>
          </a:xfrm>
          <a:prstGeom prst="rect">
            <a:avLst/>
          </a:prstGeom>
          <a:solidFill>
            <a:schemeClr val="accent2"/>
          </a:solidFill>
          <a:ln w="12700">
            <a:miter lim="400000"/>
          </a:ln>
        </p:spPr>
        <p:txBody>
          <a:bodyPr tIns="91439" bIns="91439"/>
          <a:lstStyle/>
          <a:p>
            <a:endParaRPr/>
          </a:p>
        </p:txBody>
      </p:sp>
      <p:sp>
        <p:nvSpPr>
          <p:cNvPr id="3" name="Rectangle"/>
          <p:cNvSpPr/>
          <p:nvPr/>
        </p:nvSpPr>
        <p:spPr>
          <a:xfrm>
            <a:off x="-1" y="12668632"/>
            <a:ext cx="24384004" cy="131997"/>
          </a:xfrm>
          <a:prstGeom prst="rect">
            <a:avLst/>
          </a:prstGeom>
          <a:solidFill>
            <a:schemeClr val="accent1"/>
          </a:solidFill>
          <a:ln w="12700">
            <a:miter lim="400000"/>
          </a:ln>
        </p:spPr>
        <p:txBody>
          <a:bodyPr tIns="91439" bIns="91439"/>
          <a:lstStyle/>
          <a:p>
            <a:endParaRPr/>
          </a:p>
        </p:txBody>
      </p:sp>
      <p:sp>
        <p:nvSpPr>
          <p:cNvPr id="4" name="Line"/>
          <p:cNvSpPr/>
          <p:nvPr/>
        </p:nvSpPr>
        <p:spPr>
          <a:xfrm>
            <a:off x="2387064" y="3475690"/>
            <a:ext cx="19933920" cy="1"/>
          </a:xfrm>
          <a:prstGeom prst="line">
            <a:avLst/>
          </a:prstGeom>
          <a:ln w="12700">
            <a:solidFill>
              <a:srgbClr val="808080"/>
            </a:solidFill>
          </a:ln>
        </p:spPr>
        <p:txBody>
          <a:bodyPr tIns="91439" bIns="91439"/>
          <a:lstStyle/>
          <a:p>
            <a:endParaRPr/>
          </a:p>
        </p:txBody>
      </p:sp>
      <p:sp>
        <p:nvSpPr>
          <p:cNvPr id="5" name="Title Text"/>
          <p:cNvSpPr txBox="1">
            <a:spLocks noGrp="1"/>
          </p:cNvSpPr>
          <p:nvPr>
            <p:ph type="title"/>
          </p:nvPr>
        </p:nvSpPr>
        <p:spPr>
          <a:xfrm>
            <a:off x="2194560" y="573206"/>
            <a:ext cx="20116801" cy="290151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6"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21962983" y="13047206"/>
            <a:ext cx="461984" cy="474981"/>
          </a:xfrm>
          <a:prstGeom prst="rect">
            <a:avLst/>
          </a:prstGeom>
          <a:ln w="25400">
            <a:miter lim="400000"/>
          </a:ln>
        </p:spPr>
        <p:txBody>
          <a:bodyPr wrap="none" tIns="91439" bIns="91439" anchor="ctr">
            <a:spAutoFit/>
          </a:bodyPr>
          <a:lstStyle>
            <a:lvl1pPr algn="r">
              <a:defRPr sz="2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1828800" rtl="0" latinLnBrk="0">
        <a:lnSpc>
          <a:spcPct val="85000"/>
        </a:lnSpc>
        <a:spcBef>
          <a:spcPts val="0"/>
        </a:spcBef>
        <a:spcAft>
          <a:spcPts val="0"/>
        </a:spcAft>
        <a:buClrTx/>
        <a:buSzTx/>
        <a:buFontTx/>
        <a:buNone/>
        <a:tabLst/>
        <a:defRPr sz="9600" b="0" i="0" u="none" strike="noStrike" cap="none" spc="-100" baseline="0">
          <a:ln>
            <a:noFill/>
          </a:ln>
          <a:solidFill>
            <a:srgbClr val="404040"/>
          </a:solidFill>
          <a:uFillTx/>
          <a:latin typeface="Calibri Light"/>
          <a:ea typeface="Calibri Light"/>
          <a:cs typeface="Calibri Light"/>
          <a:sym typeface="Calibri Light"/>
        </a:defRPr>
      </a:lvl1pPr>
      <a:lvl2pPr marL="0" marR="0" indent="0" algn="l" defTabSz="1828800" rtl="0" latinLnBrk="0">
        <a:lnSpc>
          <a:spcPct val="85000"/>
        </a:lnSpc>
        <a:spcBef>
          <a:spcPts val="0"/>
        </a:spcBef>
        <a:spcAft>
          <a:spcPts val="0"/>
        </a:spcAft>
        <a:buClrTx/>
        <a:buSzTx/>
        <a:buFontTx/>
        <a:buNone/>
        <a:tabLst/>
        <a:defRPr sz="9600" b="0" i="0" u="none" strike="noStrike" cap="none" spc="-100" baseline="0">
          <a:ln>
            <a:noFill/>
          </a:ln>
          <a:solidFill>
            <a:srgbClr val="404040"/>
          </a:solidFill>
          <a:uFillTx/>
          <a:latin typeface="Calibri Light"/>
          <a:ea typeface="Calibri Light"/>
          <a:cs typeface="Calibri Light"/>
          <a:sym typeface="Calibri Light"/>
        </a:defRPr>
      </a:lvl2pPr>
      <a:lvl3pPr marL="0" marR="0" indent="0" algn="l" defTabSz="1828800" rtl="0" latinLnBrk="0">
        <a:lnSpc>
          <a:spcPct val="85000"/>
        </a:lnSpc>
        <a:spcBef>
          <a:spcPts val="0"/>
        </a:spcBef>
        <a:spcAft>
          <a:spcPts val="0"/>
        </a:spcAft>
        <a:buClrTx/>
        <a:buSzTx/>
        <a:buFontTx/>
        <a:buNone/>
        <a:tabLst/>
        <a:defRPr sz="9600" b="0" i="0" u="none" strike="noStrike" cap="none" spc="-100" baseline="0">
          <a:ln>
            <a:noFill/>
          </a:ln>
          <a:solidFill>
            <a:srgbClr val="404040"/>
          </a:solidFill>
          <a:uFillTx/>
          <a:latin typeface="Calibri Light"/>
          <a:ea typeface="Calibri Light"/>
          <a:cs typeface="Calibri Light"/>
          <a:sym typeface="Calibri Light"/>
        </a:defRPr>
      </a:lvl3pPr>
      <a:lvl4pPr marL="0" marR="0" indent="0" algn="l" defTabSz="1828800" rtl="0" latinLnBrk="0">
        <a:lnSpc>
          <a:spcPct val="85000"/>
        </a:lnSpc>
        <a:spcBef>
          <a:spcPts val="0"/>
        </a:spcBef>
        <a:spcAft>
          <a:spcPts val="0"/>
        </a:spcAft>
        <a:buClrTx/>
        <a:buSzTx/>
        <a:buFontTx/>
        <a:buNone/>
        <a:tabLst/>
        <a:defRPr sz="9600" b="0" i="0" u="none" strike="noStrike" cap="none" spc="-100" baseline="0">
          <a:ln>
            <a:noFill/>
          </a:ln>
          <a:solidFill>
            <a:srgbClr val="404040"/>
          </a:solidFill>
          <a:uFillTx/>
          <a:latin typeface="Calibri Light"/>
          <a:ea typeface="Calibri Light"/>
          <a:cs typeface="Calibri Light"/>
          <a:sym typeface="Calibri Light"/>
        </a:defRPr>
      </a:lvl4pPr>
      <a:lvl5pPr marL="0" marR="0" indent="0" algn="l" defTabSz="1828800" rtl="0" latinLnBrk="0">
        <a:lnSpc>
          <a:spcPct val="85000"/>
        </a:lnSpc>
        <a:spcBef>
          <a:spcPts val="0"/>
        </a:spcBef>
        <a:spcAft>
          <a:spcPts val="0"/>
        </a:spcAft>
        <a:buClrTx/>
        <a:buSzTx/>
        <a:buFontTx/>
        <a:buNone/>
        <a:tabLst/>
        <a:defRPr sz="9600" b="0" i="0" u="none" strike="noStrike" cap="none" spc="-100" baseline="0">
          <a:ln>
            <a:noFill/>
          </a:ln>
          <a:solidFill>
            <a:srgbClr val="404040"/>
          </a:solidFill>
          <a:uFillTx/>
          <a:latin typeface="Calibri Light"/>
          <a:ea typeface="Calibri Light"/>
          <a:cs typeface="Calibri Light"/>
          <a:sym typeface="Calibri Light"/>
        </a:defRPr>
      </a:lvl5pPr>
      <a:lvl6pPr marL="0" marR="0" indent="0" algn="l" defTabSz="1828800" rtl="0" latinLnBrk="0">
        <a:lnSpc>
          <a:spcPct val="85000"/>
        </a:lnSpc>
        <a:spcBef>
          <a:spcPts val="0"/>
        </a:spcBef>
        <a:spcAft>
          <a:spcPts val="0"/>
        </a:spcAft>
        <a:buClrTx/>
        <a:buSzTx/>
        <a:buFontTx/>
        <a:buNone/>
        <a:tabLst/>
        <a:defRPr sz="9600" b="0" i="0" u="none" strike="noStrike" cap="none" spc="-100" baseline="0">
          <a:ln>
            <a:noFill/>
          </a:ln>
          <a:solidFill>
            <a:srgbClr val="404040"/>
          </a:solidFill>
          <a:uFillTx/>
          <a:latin typeface="Calibri Light"/>
          <a:ea typeface="Calibri Light"/>
          <a:cs typeface="Calibri Light"/>
          <a:sym typeface="Calibri Light"/>
        </a:defRPr>
      </a:lvl6pPr>
      <a:lvl7pPr marL="0" marR="0" indent="0" algn="l" defTabSz="1828800" rtl="0" latinLnBrk="0">
        <a:lnSpc>
          <a:spcPct val="85000"/>
        </a:lnSpc>
        <a:spcBef>
          <a:spcPts val="0"/>
        </a:spcBef>
        <a:spcAft>
          <a:spcPts val="0"/>
        </a:spcAft>
        <a:buClrTx/>
        <a:buSzTx/>
        <a:buFontTx/>
        <a:buNone/>
        <a:tabLst/>
        <a:defRPr sz="9600" b="0" i="0" u="none" strike="noStrike" cap="none" spc="-100" baseline="0">
          <a:ln>
            <a:noFill/>
          </a:ln>
          <a:solidFill>
            <a:srgbClr val="404040"/>
          </a:solidFill>
          <a:uFillTx/>
          <a:latin typeface="Calibri Light"/>
          <a:ea typeface="Calibri Light"/>
          <a:cs typeface="Calibri Light"/>
          <a:sym typeface="Calibri Light"/>
        </a:defRPr>
      </a:lvl7pPr>
      <a:lvl8pPr marL="0" marR="0" indent="0" algn="l" defTabSz="1828800" rtl="0" latinLnBrk="0">
        <a:lnSpc>
          <a:spcPct val="85000"/>
        </a:lnSpc>
        <a:spcBef>
          <a:spcPts val="0"/>
        </a:spcBef>
        <a:spcAft>
          <a:spcPts val="0"/>
        </a:spcAft>
        <a:buClrTx/>
        <a:buSzTx/>
        <a:buFontTx/>
        <a:buNone/>
        <a:tabLst/>
        <a:defRPr sz="9600" b="0" i="0" u="none" strike="noStrike" cap="none" spc="-100" baseline="0">
          <a:ln>
            <a:noFill/>
          </a:ln>
          <a:solidFill>
            <a:srgbClr val="404040"/>
          </a:solidFill>
          <a:uFillTx/>
          <a:latin typeface="Calibri Light"/>
          <a:ea typeface="Calibri Light"/>
          <a:cs typeface="Calibri Light"/>
          <a:sym typeface="Calibri Light"/>
        </a:defRPr>
      </a:lvl8pPr>
      <a:lvl9pPr marL="0" marR="0" indent="0" algn="l" defTabSz="1828800" rtl="0" latinLnBrk="0">
        <a:lnSpc>
          <a:spcPct val="85000"/>
        </a:lnSpc>
        <a:spcBef>
          <a:spcPts val="0"/>
        </a:spcBef>
        <a:spcAft>
          <a:spcPts val="0"/>
        </a:spcAft>
        <a:buClrTx/>
        <a:buSzTx/>
        <a:buFontTx/>
        <a:buNone/>
        <a:tabLst/>
        <a:defRPr sz="9600" b="0" i="0" u="none" strike="noStrike" cap="none" spc="-100" baseline="0">
          <a:ln>
            <a:noFill/>
          </a:ln>
          <a:solidFill>
            <a:srgbClr val="404040"/>
          </a:solidFill>
          <a:uFillTx/>
          <a:latin typeface="Calibri Light"/>
          <a:ea typeface="Calibri Light"/>
          <a:cs typeface="Calibri Light"/>
          <a:sym typeface="Calibri Light"/>
        </a:defRPr>
      </a:lvl9pPr>
    </p:titleStyle>
    <p:bodyStyle>
      <a:lvl1pPr marL="182879" marR="0" indent="-182879" algn="l" defTabSz="1828800" rtl="0" latinLnBrk="0">
        <a:lnSpc>
          <a:spcPct val="90000"/>
        </a:lnSpc>
        <a:spcBef>
          <a:spcPts val="2400"/>
        </a:spcBef>
        <a:spcAft>
          <a:spcPts val="0"/>
        </a:spcAft>
        <a:buClrTx/>
        <a:buSzPct val="100000"/>
        <a:buFont typeface="Trebuchet MS"/>
        <a:buChar char=" "/>
        <a:tabLst/>
        <a:defRPr sz="4000" b="0" i="0" u="none" strike="noStrike" cap="none" spc="0" baseline="0">
          <a:ln>
            <a:noFill/>
          </a:ln>
          <a:solidFill>
            <a:srgbClr val="404040"/>
          </a:solidFill>
          <a:uFillTx/>
          <a:latin typeface="Calibri"/>
          <a:ea typeface="Calibri"/>
          <a:cs typeface="Calibri"/>
          <a:sym typeface="Calibri"/>
        </a:defRPr>
      </a:lvl1pPr>
      <a:lvl2pPr marL="607567" marR="0" indent="-406399" algn="l" defTabSz="1828800" rtl="0" latinLnBrk="0">
        <a:lnSpc>
          <a:spcPct val="90000"/>
        </a:lnSpc>
        <a:spcBef>
          <a:spcPts val="2400"/>
        </a:spcBef>
        <a:spcAft>
          <a:spcPts val="0"/>
        </a:spcAft>
        <a:buClrTx/>
        <a:buSzPct val="100000"/>
        <a:buFont typeface="Trebuchet MS"/>
        <a:buChar char="◦"/>
        <a:tabLst/>
        <a:defRPr sz="4000" b="0" i="0" u="none" strike="noStrike" cap="none" spc="0" baseline="0">
          <a:ln>
            <a:noFill/>
          </a:ln>
          <a:solidFill>
            <a:srgbClr val="404040"/>
          </a:solidFill>
          <a:uFillTx/>
          <a:latin typeface="Calibri"/>
          <a:ea typeface="Calibri"/>
          <a:cs typeface="Calibri"/>
          <a:sym typeface="Calibri"/>
        </a:defRPr>
      </a:lvl2pPr>
      <a:lvl3pPr marL="906562" marR="0" indent="-522514" algn="l" defTabSz="1828800" rtl="0" latinLnBrk="0">
        <a:lnSpc>
          <a:spcPct val="90000"/>
        </a:lnSpc>
        <a:spcBef>
          <a:spcPts val="2400"/>
        </a:spcBef>
        <a:spcAft>
          <a:spcPts val="0"/>
        </a:spcAft>
        <a:buClrTx/>
        <a:buSzPct val="100000"/>
        <a:buFont typeface="Trebuchet MS"/>
        <a:buChar char="◦"/>
        <a:tabLst/>
        <a:defRPr sz="4000" b="0" i="0" u="none" strike="noStrike" cap="none" spc="0" baseline="0">
          <a:ln>
            <a:noFill/>
          </a:ln>
          <a:solidFill>
            <a:srgbClr val="404040"/>
          </a:solidFill>
          <a:uFillTx/>
          <a:latin typeface="Calibri"/>
          <a:ea typeface="Calibri"/>
          <a:cs typeface="Calibri"/>
          <a:sym typeface="Calibri"/>
        </a:defRPr>
      </a:lvl3pPr>
      <a:lvl4pPr marL="1089442" marR="0" indent="-522514" algn="l" defTabSz="1828800" rtl="0" latinLnBrk="0">
        <a:lnSpc>
          <a:spcPct val="90000"/>
        </a:lnSpc>
        <a:spcBef>
          <a:spcPts val="2400"/>
        </a:spcBef>
        <a:spcAft>
          <a:spcPts val="0"/>
        </a:spcAft>
        <a:buClrTx/>
        <a:buSzPct val="100000"/>
        <a:buFont typeface="Trebuchet MS"/>
        <a:buChar char="◦"/>
        <a:tabLst/>
        <a:defRPr sz="4000" b="0" i="0" u="none" strike="noStrike" cap="none" spc="0" baseline="0">
          <a:ln>
            <a:noFill/>
          </a:ln>
          <a:solidFill>
            <a:srgbClr val="404040"/>
          </a:solidFill>
          <a:uFillTx/>
          <a:latin typeface="Calibri"/>
          <a:ea typeface="Calibri"/>
          <a:cs typeface="Calibri"/>
          <a:sym typeface="Calibri"/>
        </a:defRPr>
      </a:lvl4pPr>
      <a:lvl5pPr marL="1272322" marR="0" indent="-522514" algn="l" defTabSz="1828800" rtl="0" latinLnBrk="0">
        <a:lnSpc>
          <a:spcPct val="90000"/>
        </a:lnSpc>
        <a:spcBef>
          <a:spcPts val="2400"/>
        </a:spcBef>
        <a:spcAft>
          <a:spcPts val="0"/>
        </a:spcAft>
        <a:buClrTx/>
        <a:buSzPct val="100000"/>
        <a:buFont typeface="Trebuchet MS"/>
        <a:buChar char="◦"/>
        <a:tabLst/>
        <a:defRPr sz="4000" b="0" i="0" u="none" strike="noStrike" cap="none" spc="0" baseline="0">
          <a:ln>
            <a:noFill/>
          </a:ln>
          <a:solidFill>
            <a:srgbClr val="404040"/>
          </a:solidFill>
          <a:uFillTx/>
          <a:latin typeface="Calibri"/>
          <a:ea typeface="Calibri"/>
          <a:cs typeface="Calibri"/>
          <a:sym typeface="Calibri"/>
        </a:defRPr>
      </a:lvl5pPr>
      <a:lvl6pPr marL="1524542" marR="0" indent="-653142" algn="l" defTabSz="1828800" rtl="0" latinLnBrk="0">
        <a:lnSpc>
          <a:spcPct val="90000"/>
        </a:lnSpc>
        <a:spcBef>
          <a:spcPts val="2400"/>
        </a:spcBef>
        <a:spcAft>
          <a:spcPts val="0"/>
        </a:spcAft>
        <a:buClrTx/>
        <a:buSzPct val="100000"/>
        <a:buFont typeface="Trebuchet MS"/>
        <a:buChar char="◦"/>
        <a:tabLst/>
        <a:defRPr sz="4000" b="0" i="0" u="none" strike="noStrike" cap="none" spc="0" baseline="0">
          <a:ln>
            <a:noFill/>
          </a:ln>
          <a:solidFill>
            <a:srgbClr val="404040"/>
          </a:solidFill>
          <a:uFillTx/>
          <a:latin typeface="Calibri"/>
          <a:ea typeface="Calibri"/>
          <a:cs typeface="Calibri"/>
          <a:sym typeface="Calibri"/>
        </a:defRPr>
      </a:lvl6pPr>
      <a:lvl7pPr marL="1724542" marR="0" indent="-653142" algn="l" defTabSz="1828800" rtl="0" latinLnBrk="0">
        <a:lnSpc>
          <a:spcPct val="90000"/>
        </a:lnSpc>
        <a:spcBef>
          <a:spcPts val="2400"/>
        </a:spcBef>
        <a:spcAft>
          <a:spcPts val="0"/>
        </a:spcAft>
        <a:buClrTx/>
        <a:buSzPct val="100000"/>
        <a:buFont typeface="Trebuchet MS"/>
        <a:buChar char="◦"/>
        <a:tabLst/>
        <a:defRPr sz="4000" b="0" i="0" u="none" strike="noStrike" cap="none" spc="0" baseline="0">
          <a:ln>
            <a:noFill/>
          </a:ln>
          <a:solidFill>
            <a:srgbClr val="404040"/>
          </a:solidFill>
          <a:uFillTx/>
          <a:latin typeface="Calibri"/>
          <a:ea typeface="Calibri"/>
          <a:cs typeface="Calibri"/>
          <a:sym typeface="Calibri"/>
        </a:defRPr>
      </a:lvl7pPr>
      <a:lvl8pPr marL="1924542" marR="0" indent="-653142" algn="l" defTabSz="1828800" rtl="0" latinLnBrk="0">
        <a:lnSpc>
          <a:spcPct val="90000"/>
        </a:lnSpc>
        <a:spcBef>
          <a:spcPts val="2400"/>
        </a:spcBef>
        <a:spcAft>
          <a:spcPts val="0"/>
        </a:spcAft>
        <a:buClrTx/>
        <a:buSzPct val="100000"/>
        <a:buFont typeface="Trebuchet MS"/>
        <a:buChar char="◦"/>
        <a:tabLst/>
        <a:defRPr sz="4000" b="0" i="0" u="none" strike="noStrike" cap="none" spc="0" baseline="0">
          <a:ln>
            <a:noFill/>
          </a:ln>
          <a:solidFill>
            <a:srgbClr val="404040"/>
          </a:solidFill>
          <a:uFillTx/>
          <a:latin typeface="Calibri"/>
          <a:ea typeface="Calibri"/>
          <a:cs typeface="Calibri"/>
          <a:sym typeface="Calibri"/>
        </a:defRPr>
      </a:lvl8pPr>
      <a:lvl9pPr marL="2124542" marR="0" indent="-653142" algn="l" defTabSz="1828800" rtl="0" latinLnBrk="0">
        <a:lnSpc>
          <a:spcPct val="90000"/>
        </a:lnSpc>
        <a:spcBef>
          <a:spcPts val="2400"/>
        </a:spcBef>
        <a:spcAft>
          <a:spcPts val="0"/>
        </a:spcAft>
        <a:buClrTx/>
        <a:buSzPct val="100000"/>
        <a:buFont typeface="Trebuchet MS"/>
        <a:buChar char="◦"/>
        <a:tabLst/>
        <a:defRPr sz="4000" b="0" i="0" u="none" strike="noStrike" cap="none" spc="0" baseline="0">
          <a:ln>
            <a:noFill/>
          </a:ln>
          <a:solidFill>
            <a:srgbClr val="40404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33.png"/><Relationship Id="rId10" Type="http://schemas.openxmlformats.org/officeDocument/2006/relationships/image" Target="../media/image12.png"/><Relationship Id="rId19"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KATE: K-Competitive Autoencoder for Text"/>
          <p:cNvSpPr txBox="1"/>
          <p:nvPr/>
        </p:nvSpPr>
        <p:spPr>
          <a:xfrm>
            <a:off x="1002116" y="3320749"/>
            <a:ext cx="22694160" cy="150810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sz="8600" b="1">
                <a:solidFill>
                  <a:srgbClr val="262626"/>
                </a:solidFill>
                <a:latin typeface="Calibri Light"/>
                <a:ea typeface="Calibri Light"/>
                <a:cs typeface="Calibri Light"/>
                <a:sym typeface="Calibri Light"/>
              </a:defRPr>
            </a:pPr>
            <a:r>
              <a:rPr dirty="0">
                <a:latin typeface="Helvetica" pitchFamily="2" charset="0"/>
              </a:rPr>
              <a:t>KATE: K-Competitive Autoencoder for Text</a:t>
            </a:r>
            <a:r>
              <a:rPr dirty="0">
                <a:solidFill>
                  <a:srgbClr val="000000"/>
                </a:solidFill>
                <a:latin typeface="Helvetica" pitchFamily="2" charset="0"/>
              </a:rPr>
              <a:t>​</a:t>
            </a:r>
          </a:p>
        </p:txBody>
      </p:sp>
      <p:sp>
        <p:nvSpPr>
          <p:cNvPr id="130" name="Yu Chen, Mohammed J. Zaki"/>
          <p:cNvSpPr txBox="1"/>
          <p:nvPr/>
        </p:nvSpPr>
        <p:spPr>
          <a:xfrm>
            <a:off x="7446018" y="6283459"/>
            <a:ext cx="8187565" cy="8050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ctr">
              <a:defRPr sz="4000">
                <a:latin typeface="宋体"/>
                <a:ea typeface="宋体"/>
                <a:cs typeface="宋体"/>
                <a:sym typeface="宋体"/>
              </a:defRPr>
            </a:pPr>
            <a:r>
              <a:rPr u="sng" dirty="0">
                <a:latin typeface="Helvetica" pitchFamily="2" charset="0"/>
                <a:cs typeface="Calibri" panose="020F0502020204030204" pitchFamily="34" charset="0"/>
              </a:rPr>
              <a:t>Yu Chen</a:t>
            </a:r>
            <a:r>
              <a:rPr dirty="0">
                <a:latin typeface="Helvetica" pitchFamily="2" charset="0"/>
                <a:cs typeface="Calibri" panose="020F0502020204030204" pitchFamily="34" charset="0"/>
              </a:rPr>
              <a:t>, Mohammed J. </a:t>
            </a:r>
            <a:r>
              <a:rPr dirty="0" err="1">
                <a:latin typeface="Helvetica" pitchFamily="2" charset="0"/>
                <a:cs typeface="Calibri" panose="020F0502020204030204" pitchFamily="34" charset="0"/>
              </a:rPr>
              <a:t>Zaki</a:t>
            </a:r>
            <a:endParaRPr dirty="0">
              <a:latin typeface="Helvetica" pitchFamily="2" charset="0"/>
              <a:cs typeface="Calibri" panose="020F0502020204030204" pitchFamily="34" charset="0"/>
            </a:endParaRPr>
          </a:p>
        </p:txBody>
      </p:sp>
      <p:sp>
        <p:nvSpPr>
          <p:cNvPr id="131" name="Rensselaer Polytechnic Institute"/>
          <p:cNvSpPr txBox="1"/>
          <p:nvPr/>
        </p:nvSpPr>
        <p:spPr>
          <a:xfrm>
            <a:off x="6306422" y="7643386"/>
            <a:ext cx="10466757"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gn="ctr">
              <a:defRPr sz="4800">
                <a:latin typeface="宋体"/>
                <a:ea typeface="宋体"/>
                <a:cs typeface="宋体"/>
                <a:sym typeface="宋体"/>
              </a:defRPr>
            </a:lvl1pPr>
          </a:lstStyle>
          <a:p>
            <a:r>
              <a:rPr dirty="0">
                <a:latin typeface="Helvetica" pitchFamily="2" charset="0"/>
                <a:cs typeface="Calibri" panose="020F0502020204030204" pitchFamily="34" charset="0"/>
              </a:rPr>
              <a:t>Rensselaer Polytechnic Institute</a:t>
            </a:r>
          </a:p>
        </p:txBody>
      </p:sp>
      <p:pic>
        <p:nvPicPr>
          <p:cNvPr id="132" name="kdd2017_Logo_black_h100.png" descr="kdd2017_Logo_black_h100.png"/>
          <p:cNvPicPr>
            <a:picLocks noChangeAspect="1"/>
          </p:cNvPicPr>
          <p:nvPr/>
        </p:nvPicPr>
        <p:blipFill>
          <a:blip r:embed="rId3"/>
          <a:stretch>
            <a:fillRect/>
          </a:stretch>
        </p:blipFill>
        <p:spPr>
          <a:xfrm>
            <a:off x="131913" y="153501"/>
            <a:ext cx="3086101" cy="1270001"/>
          </a:xfrm>
          <a:prstGeom prst="rect">
            <a:avLst/>
          </a:prstGeom>
          <a:ln w="12700">
            <a:miter lim="400000"/>
          </a:ln>
        </p:spPr>
      </p:pic>
      <p:pic>
        <p:nvPicPr>
          <p:cNvPr id="133" name="Image" descr="Image"/>
          <p:cNvPicPr>
            <a:picLocks noChangeAspect="1"/>
          </p:cNvPicPr>
          <p:nvPr/>
        </p:nvPicPr>
        <p:blipFill>
          <a:blip r:embed="rId4"/>
          <a:stretch>
            <a:fillRect/>
          </a:stretch>
        </p:blipFill>
        <p:spPr>
          <a:xfrm>
            <a:off x="16577733" y="11214166"/>
            <a:ext cx="7418032" cy="1419859"/>
          </a:xfrm>
          <a:prstGeom prst="rect">
            <a:avLst/>
          </a:prstGeom>
          <a:ln w="12700">
            <a:miter lim="400000"/>
          </a:ln>
        </p:spPr>
      </p:pic>
      <p:sp>
        <p:nvSpPr>
          <p:cNvPr id="134" name="Aug, 15, 2017"/>
          <p:cNvSpPr txBox="1"/>
          <p:nvPr/>
        </p:nvSpPr>
        <p:spPr>
          <a:xfrm>
            <a:off x="701244" y="11924749"/>
            <a:ext cx="2621230" cy="67710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3200">
                <a:latin typeface="+mj-lt"/>
                <a:ea typeface="+mj-ea"/>
                <a:cs typeface="+mj-cs"/>
                <a:sym typeface="Helvetica"/>
              </a:defRPr>
            </a:lvl1pPr>
          </a:lstStyle>
          <a:p>
            <a:r>
              <a:rPr dirty="0">
                <a:latin typeface="Helvetica" pitchFamily="2" charset="0"/>
                <a:cs typeface="Calibri" panose="020F0502020204030204" pitchFamily="34" charset="0"/>
              </a:rPr>
              <a:t>Aug</a:t>
            </a:r>
            <a:r>
              <a:rPr lang="en-US" dirty="0">
                <a:latin typeface="Helvetica" pitchFamily="2" charset="0"/>
                <a:cs typeface="Calibri" panose="020F0502020204030204" pitchFamily="34" charset="0"/>
              </a:rPr>
              <a:t> </a:t>
            </a:r>
            <a:r>
              <a:rPr dirty="0">
                <a:latin typeface="Helvetica" pitchFamily="2" charset="0"/>
                <a:cs typeface="Calibri" panose="020F0502020204030204" pitchFamily="34" charset="0"/>
              </a:rPr>
              <a:t>15, 2017</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Visualization of the normalized topic-word weight matrices of KATE &amp; LDA."/>
          <p:cNvSpPr txBox="1"/>
          <p:nvPr/>
        </p:nvSpPr>
        <p:spPr>
          <a:xfrm>
            <a:off x="4040706" y="11266558"/>
            <a:ext cx="16539412" cy="7670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nSpc>
                <a:spcPts val="7300"/>
              </a:lnSpc>
              <a:spcBef>
                <a:spcPts val="2400"/>
              </a:spcBef>
              <a:defRPr sz="3800">
                <a:latin typeface="+mj-lt"/>
                <a:ea typeface="+mj-ea"/>
                <a:cs typeface="+mj-cs"/>
                <a:sym typeface="Helvetica"/>
              </a:defRPr>
            </a:lvl1pPr>
          </a:lstStyle>
          <a:p>
            <a:r>
              <a:rPr dirty="0"/>
              <a:t>Visualization of the normalized topic-word weight matrices of KATE &amp; LDA.</a:t>
            </a:r>
          </a:p>
        </p:txBody>
      </p:sp>
      <p:sp>
        <p:nvSpPr>
          <p:cNvPr id="577" name="KATE: Learning Distinctive Patterns"/>
          <p:cNvSpPr txBox="1"/>
          <p:nvPr/>
        </p:nvSpPr>
        <p:spPr>
          <a:xfrm>
            <a:off x="8212249" y="561473"/>
            <a:ext cx="10727902"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KATE: Learning Distinctive Patterns</a:t>
            </a:r>
          </a:p>
        </p:txBody>
      </p:sp>
      <p:sp>
        <p:nvSpPr>
          <p:cNvPr id="578" name="vocabulary"/>
          <p:cNvSpPr txBox="1"/>
          <p:nvPr/>
        </p:nvSpPr>
        <p:spPr>
          <a:xfrm>
            <a:off x="5831154" y="9500605"/>
            <a:ext cx="2834966" cy="9079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lstStyle>
            <a:lvl1pPr>
              <a:defRPr b="1">
                <a:latin typeface="Times"/>
                <a:ea typeface="Times"/>
                <a:cs typeface="Times"/>
                <a:sym typeface="Times"/>
              </a:defRPr>
            </a:lvl1pPr>
          </a:lstStyle>
          <a:p>
            <a:r>
              <a:rPr dirty="0">
                <a:latin typeface="Helvetica" pitchFamily="2" charset="0"/>
              </a:rPr>
              <a:t>vocabulary</a:t>
            </a:r>
          </a:p>
        </p:txBody>
      </p:sp>
      <p:sp>
        <p:nvSpPr>
          <p:cNvPr id="579" name="vocabulary"/>
          <p:cNvSpPr txBox="1"/>
          <p:nvPr/>
        </p:nvSpPr>
        <p:spPr>
          <a:xfrm>
            <a:off x="15237621" y="9500605"/>
            <a:ext cx="2723591" cy="91440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lstStyle>
            <a:lvl1pPr>
              <a:defRPr b="1">
                <a:latin typeface="Times"/>
                <a:ea typeface="Times"/>
                <a:cs typeface="Times"/>
                <a:sym typeface="Times"/>
              </a:defRPr>
            </a:lvl1pPr>
          </a:lstStyle>
          <a:p>
            <a:r>
              <a:rPr dirty="0">
                <a:latin typeface="Helvetica" pitchFamily="2" charset="0"/>
              </a:rPr>
              <a:t>vocabulary</a:t>
            </a:r>
          </a:p>
        </p:txBody>
      </p:sp>
      <p:grpSp>
        <p:nvGrpSpPr>
          <p:cNvPr id="602" name="Group"/>
          <p:cNvGrpSpPr/>
          <p:nvPr/>
        </p:nvGrpSpPr>
        <p:grpSpPr>
          <a:xfrm>
            <a:off x="2345471" y="2992031"/>
            <a:ext cx="19525466" cy="8271555"/>
            <a:chOff x="-454617" y="-35225"/>
            <a:chExt cx="19525465" cy="8271554"/>
          </a:xfrm>
        </p:grpSpPr>
        <p:grpSp>
          <p:nvGrpSpPr>
            <p:cNvPr id="599" name="Group"/>
            <p:cNvGrpSpPr/>
            <p:nvPr/>
          </p:nvGrpSpPr>
          <p:grpSpPr>
            <a:xfrm>
              <a:off x="654597" y="-35225"/>
              <a:ext cx="18416251" cy="8271554"/>
              <a:chOff x="0" y="-35224"/>
              <a:chExt cx="18416249" cy="8271553"/>
            </a:xfrm>
          </p:grpSpPr>
          <p:grpSp>
            <p:nvGrpSpPr>
              <p:cNvPr id="588" name="Group"/>
              <p:cNvGrpSpPr/>
              <p:nvPr/>
            </p:nvGrpSpPr>
            <p:grpSpPr>
              <a:xfrm>
                <a:off x="0" y="-35224"/>
                <a:ext cx="9053615" cy="8271553"/>
                <a:chOff x="0" y="-35223"/>
                <a:chExt cx="9053614" cy="8271552"/>
              </a:xfrm>
            </p:grpSpPr>
            <p:sp>
              <p:nvSpPr>
                <p:cNvPr id="580" name="KATE"/>
                <p:cNvSpPr txBox="1"/>
                <p:nvPr/>
              </p:nvSpPr>
              <p:spPr>
                <a:xfrm>
                  <a:off x="2951050" y="7230181"/>
                  <a:ext cx="2033995" cy="100614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3800"/>
                  </a:lvl1pPr>
                </a:lstStyle>
                <a:p>
                  <a:r>
                    <a:rPr dirty="0">
                      <a:latin typeface="Helvetica" pitchFamily="2" charset="0"/>
                    </a:rPr>
                    <a:t>KATE</a:t>
                  </a:r>
                </a:p>
              </p:txBody>
            </p:sp>
            <p:pic>
              <p:nvPicPr>
                <p:cNvPr id="581" name="kate_bin5_norm.png" descr="kate_bin5_norm.png"/>
                <p:cNvPicPr>
                  <a:picLocks noChangeAspect="1"/>
                </p:cNvPicPr>
                <p:nvPr/>
              </p:nvPicPr>
              <p:blipFill>
                <a:blip r:embed="rId3"/>
                <a:stretch>
                  <a:fillRect/>
                </a:stretch>
              </p:blipFill>
              <p:spPr>
                <a:xfrm>
                  <a:off x="0" y="562178"/>
                  <a:ext cx="7688993" cy="6022044"/>
                </a:xfrm>
                <a:prstGeom prst="rect">
                  <a:avLst/>
                </a:prstGeom>
                <a:ln w="12700" cap="flat">
                  <a:noFill/>
                  <a:miter lim="400000"/>
                </a:ln>
                <a:effectLst/>
              </p:spPr>
            </p:pic>
            <p:sp>
              <p:nvSpPr>
                <p:cNvPr id="582" name="“year” dominates 2 topics"/>
                <p:cNvSpPr txBox="1"/>
                <p:nvPr/>
              </p:nvSpPr>
              <p:spPr>
                <a:xfrm>
                  <a:off x="3491809" y="-35223"/>
                  <a:ext cx="5561805" cy="71099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400" b="1">
                      <a:solidFill>
                        <a:srgbClr val="C149F5"/>
                      </a:solidFill>
                      <a:latin typeface="Times"/>
                      <a:ea typeface="Times"/>
                      <a:cs typeface="Times"/>
                      <a:sym typeface="Times"/>
                    </a:defRPr>
                  </a:pPr>
                  <a:r>
                    <a:rPr dirty="0">
                      <a:latin typeface="Helvetica" pitchFamily="2" charset="0"/>
                    </a:rPr>
                    <a:t>“year” </a:t>
                  </a:r>
                  <a:r>
                    <a:rPr dirty="0">
                      <a:solidFill>
                        <a:srgbClr val="000000"/>
                      </a:solidFill>
                      <a:latin typeface="Helvetica" pitchFamily="2" charset="0"/>
                    </a:rPr>
                    <a:t>dominates </a:t>
                  </a:r>
                  <a:r>
                    <a:rPr dirty="0">
                      <a:latin typeface="Helvetica" pitchFamily="2" charset="0"/>
                    </a:rPr>
                    <a:t>2</a:t>
                  </a:r>
                  <a:r>
                    <a:rPr dirty="0">
                      <a:solidFill>
                        <a:srgbClr val="000000"/>
                      </a:solidFill>
                      <a:latin typeface="Helvetica" pitchFamily="2" charset="0"/>
                    </a:rPr>
                    <a:t> topics</a:t>
                  </a:r>
                </a:p>
              </p:txBody>
            </p:sp>
            <p:sp>
              <p:nvSpPr>
                <p:cNvPr id="583" name="Line"/>
                <p:cNvSpPr/>
                <p:nvPr/>
              </p:nvSpPr>
              <p:spPr>
                <a:xfrm flipV="1">
                  <a:off x="2514598" y="498751"/>
                  <a:ext cx="1" cy="5715663"/>
                </a:xfrm>
                <a:prstGeom prst="line">
                  <a:avLst/>
                </a:prstGeom>
                <a:noFill/>
                <a:ln w="12700" cap="flat">
                  <a:solidFill>
                    <a:srgbClr val="FEFFF4">
                      <a:alpha val="81392"/>
                    </a:srgbClr>
                  </a:solidFill>
                  <a:custDash>
                    <a:ds d="100000" sp="200000"/>
                  </a:custDash>
                  <a:round/>
                </a:ln>
                <a:effectLst/>
              </p:spPr>
              <p:txBody>
                <a:bodyPr wrap="square" lIns="91439" tIns="91439" rIns="91439" bIns="91439" numCol="1" anchor="t">
                  <a:noAutofit/>
                </a:bodyPr>
                <a:lstStyle/>
                <a:p>
                  <a:endParaRPr/>
                </a:p>
              </p:txBody>
            </p:sp>
            <p:sp>
              <p:nvSpPr>
                <p:cNvPr id="584" name="Oval"/>
                <p:cNvSpPr/>
                <p:nvPr/>
              </p:nvSpPr>
              <p:spPr>
                <a:xfrm rot="5407603">
                  <a:off x="2271196" y="1204932"/>
                  <a:ext cx="464369" cy="360469"/>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585" name="Oval"/>
                <p:cNvSpPr/>
                <p:nvPr/>
              </p:nvSpPr>
              <p:spPr>
                <a:xfrm rot="5407603">
                  <a:off x="2271196" y="2028288"/>
                  <a:ext cx="464369" cy="360469"/>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pic>
              <p:nvPicPr>
                <p:cNvPr id="586" name="Line" descr="Line"/>
                <p:cNvPicPr>
                  <a:picLocks/>
                </p:cNvPicPr>
                <p:nvPr/>
              </p:nvPicPr>
              <p:blipFill>
                <a:blip r:embed="rId4"/>
                <a:stretch>
                  <a:fillRect/>
                </a:stretch>
              </p:blipFill>
              <p:spPr>
                <a:xfrm rot="9600102">
                  <a:off x="2430052" y="380419"/>
                  <a:ext cx="1145298" cy="212228"/>
                </a:xfrm>
                <a:prstGeom prst="rect">
                  <a:avLst/>
                </a:prstGeom>
                <a:effectLst/>
              </p:spPr>
            </p:pic>
          </p:grpSp>
          <p:grpSp>
            <p:nvGrpSpPr>
              <p:cNvPr id="598" name="Group"/>
              <p:cNvGrpSpPr/>
              <p:nvPr/>
            </p:nvGrpSpPr>
            <p:grpSpPr>
              <a:xfrm>
                <a:off x="9414933" y="0"/>
                <a:ext cx="9001316" cy="8008873"/>
                <a:chOff x="0" y="25386"/>
                <a:chExt cx="9001315" cy="8008872"/>
              </a:xfrm>
            </p:grpSpPr>
            <p:sp>
              <p:nvSpPr>
                <p:cNvPr id="589" name="LDA"/>
                <p:cNvSpPr txBox="1"/>
                <p:nvPr/>
              </p:nvSpPr>
              <p:spPr>
                <a:xfrm>
                  <a:off x="2983488" y="7230402"/>
                  <a:ext cx="1616194" cy="80385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3800"/>
                  </a:lvl1pPr>
                </a:lstStyle>
                <a:p>
                  <a:r>
                    <a:rPr dirty="0">
                      <a:latin typeface="Helvetica" pitchFamily="2" charset="0"/>
                    </a:rPr>
                    <a:t>LDA</a:t>
                  </a:r>
                </a:p>
              </p:txBody>
            </p:sp>
            <p:pic>
              <p:nvPicPr>
                <p:cNvPr id="590" name="lda_bin5_norm.png" descr="lda_bin5_norm.png"/>
                <p:cNvPicPr>
                  <a:picLocks noChangeAspect="1"/>
                </p:cNvPicPr>
                <p:nvPr/>
              </p:nvPicPr>
              <p:blipFill>
                <a:blip r:embed="rId5"/>
                <a:srcRect/>
                <a:stretch>
                  <a:fillRect/>
                </a:stretch>
              </p:blipFill>
              <p:spPr>
                <a:xfrm>
                  <a:off x="0" y="619727"/>
                  <a:ext cx="7517942" cy="6008376"/>
                </a:xfrm>
                <a:prstGeom prst="rect">
                  <a:avLst/>
                </a:prstGeom>
                <a:ln w="12700" cap="flat">
                  <a:noFill/>
                  <a:miter lim="400000"/>
                </a:ln>
                <a:effectLst/>
              </p:spPr>
            </p:pic>
            <p:sp>
              <p:nvSpPr>
                <p:cNvPr id="591" name="“year” dominates 3 topics"/>
                <p:cNvSpPr txBox="1"/>
                <p:nvPr/>
              </p:nvSpPr>
              <p:spPr>
                <a:xfrm>
                  <a:off x="3439517" y="25386"/>
                  <a:ext cx="5561798" cy="93572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400" b="1">
                      <a:solidFill>
                        <a:srgbClr val="C149F5"/>
                      </a:solidFill>
                      <a:latin typeface="Times"/>
                      <a:ea typeface="Times"/>
                      <a:cs typeface="Times"/>
                      <a:sym typeface="Times"/>
                    </a:defRPr>
                  </a:pPr>
                  <a:r>
                    <a:rPr dirty="0">
                      <a:latin typeface="Helvetica" pitchFamily="2" charset="0"/>
                    </a:rPr>
                    <a:t>“year” </a:t>
                  </a:r>
                  <a:r>
                    <a:rPr dirty="0">
                      <a:solidFill>
                        <a:srgbClr val="000000"/>
                      </a:solidFill>
                      <a:latin typeface="Helvetica" pitchFamily="2" charset="0"/>
                    </a:rPr>
                    <a:t>dominates </a:t>
                  </a:r>
                  <a:r>
                    <a:rPr dirty="0">
                      <a:latin typeface="Helvetica" pitchFamily="2" charset="0"/>
                    </a:rPr>
                    <a:t>3</a:t>
                  </a:r>
                  <a:r>
                    <a:rPr dirty="0">
                      <a:solidFill>
                        <a:srgbClr val="000000"/>
                      </a:solidFill>
                      <a:latin typeface="Helvetica" pitchFamily="2" charset="0"/>
                    </a:rPr>
                    <a:t> topics</a:t>
                  </a:r>
                </a:p>
              </p:txBody>
            </p:sp>
            <p:sp>
              <p:nvSpPr>
                <p:cNvPr id="592" name="Line"/>
                <p:cNvSpPr/>
                <p:nvPr/>
              </p:nvSpPr>
              <p:spPr>
                <a:xfrm flipV="1">
                  <a:off x="2493504" y="590289"/>
                  <a:ext cx="1" cy="5714050"/>
                </a:xfrm>
                <a:prstGeom prst="line">
                  <a:avLst/>
                </a:prstGeom>
                <a:noFill/>
                <a:ln w="12700" cap="flat">
                  <a:solidFill>
                    <a:srgbClr val="FEFFF4">
                      <a:alpha val="81392"/>
                    </a:srgbClr>
                  </a:solidFill>
                  <a:custDash>
                    <a:ds d="100000" sp="200000"/>
                  </a:custDash>
                  <a:round/>
                </a:ln>
                <a:effectLst/>
              </p:spPr>
              <p:txBody>
                <a:bodyPr wrap="square" lIns="91439" tIns="91439" rIns="91439" bIns="91439" numCol="1" anchor="t">
                  <a:noAutofit/>
                </a:bodyPr>
                <a:lstStyle/>
                <a:p>
                  <a:endParaRPr/>
                </a:p>
              </p:txBody>
            </p:sp>
            <p:sp>
              <p:nvSpPr>
                <p:cNvPr id="593" name="Oval"/>
                <p:cNvSpPr/>
                <p:nvPr/>
              </p:nvSpPr>
              <p:spPr>
                <a:xfrm rot="5407603">
                  <a:off x="2239815" y="3450308"/>
                  <a:ext cx="457754" cy="362403"/>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594" name="Oval"/>
                <p:cNvSpPr/>
                <p:nvPr/>
              </p:nvSpPr>
              <p:spPr>
                <a:xfrm rot="5407603">
                  <a:off x="2264626" y="5661107"/>
                  <a:ext cx="457754" cy="362404"/>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595" name="Oval"/>
                <p:cNvSpPr/>
                <p:nvPr/>
              </p:nvSpPr>
              <p:spPr>
                <a:xfrm rot="5407603">
                  <a:off x="2244941" y="715527"/>
                  <a:ext cx="457754" cy="362403"/>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pic>
              <p:nvPicPr>
                <p:cNvPr id="596" name="Line" descr="Line"/>
                <p:cNvPicPr>
                  <a:picLocks/>
                </p:cNvPicPr>
                <p:nvPr/>
              </p:nvPicPr>
              <p:blipFill>
                <a:blip r:embed="rId6"/>
                <a:stretch>
                  <a:fillRect/>
                </a:stretch>
              </p:blipFill>
              <p:spPr>
                <a:xfrm rot="9606344">
                  <a:off x="2403337" y="382520"/>
                  <a:ext cx="1128697" cy="212228"/>
                </a:xfrm>
                <a:prstGeom prst="rect">
                  <a:avLst/>
                </a:prstGeom>
                <a:effectLst/>
              </p:spPr>
            </p:pic>
          </p:grpSp>
        </p:grpSp>
        <p:sp>
          <p:nvSpPr>
            <p:cNvPr id="600" name="topics"/>
            <p:cNvSpPr txBox="1"/>
            <p:nvPr/>
          </p:nvSpPr>
          <p:spPr>
            <a:xfrm>
              <a:off x="-454617" y="2510948"/>
              <a:ext cx="1532662" cy="78923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b="1">
                  <a:latin typeface="Times"/>
                  <a:ea typeface="Times"/>
                  <a:cs typeface="Times"/>
                  <a:sym typeface="Times"/>
                </a:defRPr>
              </a:lvl1pPr>
            </a:lstStyle>
            <a:p>
              <a:r>
                <a:rPr dirty="0">
                  <a:latin typeface="Helvetica" pitchFamily="2" charset="0"/>
                </a:rPr>
                <a:t>topics</a:t>
              </a:r>
            </a:p>
          </p:txBody>
        </p:sp>
        <p:sp>
          <p:nvSpPr>
            <p:cNvPr id="601" name="topics"/>
            <p:cNvSpPr txBox="1"/>
            <p:nvPr/>
          </p:nvSpPr>
          <p:spPr>
            <a:xfrm>
              <a:off x="8931841" y="2510948"/>
              <a:ext cx="1769934" cy="86394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b="1">
                  <a:latin typeface="Times"/>
                  <a:ea typeface="Times"/>
                  <a:cs typeface="Times"/>
                  <a:sym typeface="Times"/>
                </a:defRPr>
              </a:lvl1pPr>
            </a:lstStyle>
            <a:p>
              <a:r>
                <a:rPr dirty="0">
                  <a:latin typeface="Helvetica" pitchFamily="2" charset="0"/>
                </a:rPr>
                <a:t>topics</a:t>
              </a: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6" name="Table"/>
          <p:cNvGraphicFramePr/>
          <p:nvPr/>
        </p:nvGraphicFramePr>
        <p:xfrm>
          <a:off x="2819579" y="3220143"/>
          <a:ext cx="11850509" cy="6808714"/>
        </p:xfrm>
        <a:graphic>
          <a:graphicData uri="http://schemas.openxmlformats.org/drawingml/2006/table">
            <a:tbl>
              <a:tblPr firstCol="1" bandRow="1">
                <a:tableStyleId>{4C3C2611-4C71-4FC5-86AE-919BDF0F9419}</a:tableStyleId>
              </a:tblPr>
              <a:tblGrid>
                <a:gridCol w="3210072">
                  <a:extLst>
                    <a:ext uri="{9D8B030D-6E8A-4147-A177-3AD203B41FA5}">
                      <a16:colId xmlns:a16="http://schemas.microsoft.com/office/drawing/2014/main" val="20000"/>
                    </a:ext>
                  </a:extLst>
                </a:gridCol>
                <a:gridCol w="2798338">
                  <a:extLst>
                    <a:ext uri="{9D8B030D-6E8A-4147-A177-3AD203B41FA5}">
                      <a16:colId xmlns:a16="http://schemas.microsoft.com/office/drawing/2014/main" val="20001"/>
                    </a:ext>
                  </a:extLst>
                </a:gridCol>
                <a:gridCol w="2770723">
                  <a:extLst>
                    <a:ext uri="{9D8B030D-6E8A-4147-A177-3AD203B41FA5}">
                      <a16:colId xmlns:a16="http://schemas.microsoft.com/office/drawing/2014/main" val="20002"/>
                    </a:ext>
                  </a:extLst>
                </a:gridCol>
                <a:gridCol w="3071376">
                  <a:extLst>
                    <a:ext uri="{9D8B030D-6E8A-4147-A177-3AD203B41FA5}">
                      <a16:colId xmlns:a16="http://schemas.microsoft.com/office/drawing/2014/main" val="20003"/>
                    </a:ext>
                  </a:extLst>
                </a:gridCol>
              </a:tblGrid>
              <a:tr h="604615">
                <a:tc rowSpan="2">
                  <a:txBody>
                    <a:bodyPr/>
                    <a:lstStyle/>
                    <a:p>
                      <a:pPr algn="l" defTabSz="1828800">
                        <a:defRPr sz="1800" b="0">
                          <a:solidFill>
                            <a:srgbClr val="000000"/>
                          </a:solidFill>
                        </a:defRPr>
                      </a:pPr>
                      <a:r>
                        <a:rPr sz="3600" b="1">
                          <a:solidFill>
                            <a:srgbClr val="FFFFFF"/>
                          </a:solidFill>
                        </a:rPr>
                        <a:t>Model</a:t>
                      </a:r>
                    </a:p>
                  </a:txBody>
                  <a:tcPr marL="0" marR="0" marT="0" marB="0" horzOverflow="overflow">
                    <a:lnB w="76200">
                      <a:solidFill>
                        <a:srgbClr val="FFFFFF"/>
                      </a:solidFill>
                    </a:lnB>
                  </a:tcPr>
                </a:tc>
                <a:tc gridSpan="3">
                  <a:txBody>
                    <a:bodyPr/>
                    <a:lstStyle/>
                    <a:p>
                      <a:pPr algn="ctr" defTabSz="1828800">
                        <a:defRPr sz="1800"/>
                      </a:pPr>
                      <a:r>
                        <a:rPr sz="3600" b="1">
                          <a:solidFill>
                            <a:srgbClr val="FFFFFF"/>
                          </a:solidFill>
                        </a:rPr>
                        <a:t>20 Newsgroups</a:t>
                      </a:r>
                    </a:p>
                  </a:txBody>
                  <a:tcPr marL="0" marR="0" marT="0" marB="0" horzOverflow="overflow">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8676">
                <a:tc vMerge="1">
                  <a:txBody>
                    <a:bodyPr/>
                    <a:lstStyle/>
                    <a:p>
                      <a:endParaRPr lang="en-US"/>
                    </a:p>
                  </a:txBody>
                  <a:tcPr/>
                </a:tc>
                <a:tc>
                  <a:txBody>
                    <a:bodyPr/>
                    <a:lstStyle/>
                    <a:p>
                      <a:pPr algn="l" defTabSz="1828800">
                        <a:defRPr sz="1800"/>
                      </a:pPr>
                      <a:r>
                        <a:rPr sz="3600" b="1">
                          <a:solidFill>
                            <a:srgbClr val="FFFFFF"/>
                          </a:solidFill>
                        </a:rPr>
                        <a:t>20D</a:t>
                      </a:r>
                    </a:p>
                  </a:txBody>
                  <a:tcPr marL="0" marR="0" marT="0" marB="0" horzOverflow="overflow">
                    <a:lnB w="76200">
                      <a:solidFill>
                        <a:srgbClr val="FFFFFF"/>
                      </a:solidFill>
                    </a:lnB>
                    <a:solidFill>
                      <a:schemeClr val="accent1"/>
                    </a:solidFill>
                  </a:tcPr>
                </a:tc>
                <a:tc>
                  <a:txBody>
                    <a:bodyPr/>
                    <a:lstStyle/>
                    <a:p>
                      <a:pPr algn="l" defTabSz="1828800">
                        <a:defRPr sz="1800"/>
                      </a:pPr>
                      <a:r>
                        <a:rPr sz="3600" b="1">
                          <a:solidFill>
                            <a:srgbClr val="FFFFFF"/>
                          </a:solidFill>
                        </a:rPr>
                        <a:t>128D</a:t>
                      </a:r>
                    </a:p>
                  </a:txBody>
                  <a:tcPr marL="0" marR="0" marT="0" marB="0" horzOverflow="overflow">
                    <a:lnB w="76200">
                      <a:solidFill>
                        <a:srgbClr val="FFFFFF"/>
                      </a:solidFill>
                    </a:lnB>
                    <a:solidFill>
                      <a:schemeClr val="accent1"/>
                    </a:solidFill>
                  </a:tcPr>
                </a:tc>
                <a:tc>
                  <a:txBody>
                    <a:bodyPr/>
                    <a:lstStyle/>
                    <a:p>
                      <a:pPr algn="l" defTabSz="1828800">
                        <a:defRPr sz="1800"/>
                      </a:pPr>
                      <a:r>
                        <a:rPr sz="3600" b="1">
                          <a:solidFill>
                            <a:srgbClr val="FFFFFF"/>
                          </a:solidFill>
                        </a:rPr>
                        <a:t>512D</a:t>
                      </a:r>
                    </a:p>
                  </a:txBody>
                  <a:tcPr marL="0" marR="0" marT="0" marB="0" horzOverflow="overflow">
                    <a:lnB w="76200">
                      <a:solidFill>
                        <a:srgbClr val="FFFFFF"/>
                      </a:solidFill>
                    </a:lnB>
                    <a:solidFill>
                      <a:schemeClr val="accent1"/>
                    </a:solidFill>
                  </a:tcPr>
                </a:tc>
                <a:extLst>
                  <a:ext uri="{0D108BD9-81ED-4DB2-BD59-A6C34878D82A}">
                    <a16:rowId xmlns:a16="http://schemas.microsoft.com/office/drawing/2014/main" val="10001"/>
                  </a:ext>
                </a:extLst>
              </a:tr>
              <a:tr h="1137771">
                <a:tc>
                  <a:txBody>
                    <a:bodyPr/>
                    <a:lstStyle/>
                    <a:p>
                      <a:pPr algn="l" defTabSz="1828800">
                        <a:defRPr sz="1800" b="0">
                          <a:solidFill>
                            <a:srgbClr val="000000"/>
                          </a:solidFill>
                        </a:defRPr>
                      </a:pPr>
                      <a:r>
                        <a:rPr sz="3600" b="1">
                          <a:solidFill>
                            <a:srgbClr val="FFFFFF"/>
                          </a:solidFill>
                        </a:rPr>
                        <a:t>AE</a:t>
                      </a:r>
                    </a:p>
                  </a:txBody>
                  <a:tcPr marL="0" marR="0" marT="0" marB="0" horzOverflow="overflow">
                    <a:lnT w="76200">
                      <a:solidFill>
                        <a:srgbClr val="FFFFFF"/>
                      </a:solidFill>
                    </a:lnT>
                  </a:tcPr>
                </a:tc>
                <a:tc>
                  <a:txBody>
                    <a:bodyPr/>
                    <a:lstStyle/>
                    <a:p>
                      <a:pPr algn="l" defTabSz="1828800">
                        <a:defRPr sz="1800"/>
                      </a:pPr>
                      <a:r>
                        <a:rPr sz="3600"/>
                        <a:t>0.976</a:t>
                      </a:r>
                    </a:p>
                  </a:txBody>
                  <a:tcPr marL="0" marR="0" marT="0" marB="0" horzOverflow="overflow">
                    <a:lnT w="76200">
                      <a:solidFill>
                        <a:srgbClr val="FFFFFF"/>
                      </a:solidFill>
                    </a:lnT>
                  </a:tcPr>
                </a:tc>
                <a:tc>
                  <a:txBody>
                    <a:bodyPr/>
                    <a:lstStyle/>
                    <a:p>
                      <a:pPr algn="l" defTabSz="1828800">
                        <a:defRPr sz="1800"/>
                      </a:pPr>
                      <a:r>
                        <a:rPr sz="3600"/>
                        <a:t>0.722</a:t>
                      </a:r>
                    </a:p>
                  </a:txBody>
                  <a:tcPr marL="0" marR="0" marT="0" marB="0" horzOverflow="overflow">
                    <a:lnT w="76200">
                      <a:solidFill>
                        <a:srgbClr val="FFFFFF"/>
                      </a:solidFill>
                    </a:lnT>
                  </a:tcPr>
                </a:tc>
                <a:tc>
                  <a:txBody>
                    <a:bodyPr/>
                    <a:lstStyle/>
                    <a:p>
                      <a:pPr algn="l" defTabSz="1828800">
                        <a:defRPr sz="1800"/>
                      </a:pPr>
                      <a:r>
                        <a:rPr sz="3600"/>
                        <a:t>0.319</a:t>
                      </a:r>
                    </a:p>
                  </a:txBody>
                  <a:tcPr marL="0" marR="0" marT="0" marB="0" horzOverflow="overflow">
                    <a:lnT w="76200">
                      <a:solidFill>
                        <a:srgbClr val="FFFFFF"/>
                      </a:solidFill>
                    </a:lnT>
                  </a:tcPr>
                </a:tc>
                <a:extLst>
                  <a:ext uri="{0D108BD9-81ED-4DB2-BD59-A6C34878D82A}">
                    <a16:rowId xmlns:a16="http://schemas.microsoft.com/office/drawing/2014/main" val="10002"/>
                  </a:ext>
                </a:extLst>
              </a:tr>
              <a:tr h="1111913">
                <a:tc>
                  <a:txBody>
                    <a:bodyPr/>
                    <a:lstStyle/>
                    <a:p>
                      <a:pPr algn="l" defTabSz="1828800">
                        <a:defRPr sz="1800" b="0">
                          <a:solidFill>
                            <a:srgbClr val="000000"/>
                          </a:solidFill>
                        </a:defRPr>
                      </a:pPr>
                      <a:r>
                        <a:rPr sz="3600" b="1">
                          <a:solidFill>
                            <a:srgbClr val="FFFFFF"/>
                          </a:solidFill>
                        </a:rPr>
                        <a:t>KSAE</a:t>
                      </a:r>
                    </a:p>
                  </a:txBody>
                  <a:tcPr marL="0" marR="0" marT="0" marB="0" horzOverflow="overflow"/>
                </a:tc>
                <a:tc>
                  <a:txBody>
                    <a:bodyPr/>
                    <a:lstStyle/>
                    <a:p>
                      <a:pPr algn="l" defTabSz="1828800">
                        <a:defRPr sz="1800"/>
                      </a:pPr>
                      <a:r>
                        <a:rPr sz="3600"/>
                        <a:t>0.268</a:t>
                      </a:r>
                    </a:p>
                  </a:txBody>
                  <a:tcPr marL="0" marR="0" marT="0" marB="0" horzOverflow="overflow"/>
                </a:tc>
                <a:tc>
                  <a:txBody>
                    <a:bodyPr/>
                    <a:lstStyle/>
                    <a:p>
                      <a:pPr algn="l" defTabSz="1828800">
                        <a:defRPr sz="1800"/>
                      </a:pPr>
                      <a:r>
                        <a:rPr sz="3600"/>
                        <a:t>0.198</a:t>
                      </a:r>
                    </a:p>
                  </a:txBody>
                  <a:tcPr marL="0" marR="0" marT="0" marB="0" horzOverflow="overflow"/>
                </a:tc>
                <a:tc>
                  <a:txBody>
                    <a:bodyPr/>
                    <a:lstStyle/>
                    <a:p>
                      <a:pPr algn="l" defTabSz="1828800">
                        <a:defRPr sz="1800"/>
                      </a:pPr>
                      <a:r>
                        <a:rPr sz="3600"/>
                        <a:t>0.056</a:t>
                      </a:r>
                    </a:p>
                  </a:txBody>
                  <a:tcPr marL="0" marR="0" marT="0" marB="0" horzOverflow="overflow"/>
                </a:tc>
                <a:extLst>
                  <a:ext uri="{0D108BD9-81ED-4DB2-BD59-A6C34878D82A}">
                    <a16:rowId xmlns:a16="http://schemas.microsoft.com/office/drawing/2014/main" val="10003"/>
                  </a:ext>
                </a:extLst>
              </a:tr>
              <a:tr h="1111913">
                <a:tc>
                  <a:txBody>
                    <a:bodyPr/>
                    <a:lstStyle/>
                    <a:p>
                      <a:pPr algn="l" defTabSz="1828800">
                        <a:defRPr sz="1800" b="0">
                          <a:solidFill>
                            <a:srgbClr val="000000"/>
                          </a:solidFill>
                        </a:defRPr>
                      </a:pPr>
                      <a:r>
                        <a:rPr sz="3600" b="1">
                          <a:solidFill>
                            <a:srgbClr val="FFFFFF"/>
                          </a:solidFill>
                        </a:rPr>
                        <a:t>LDA</a:t>
                      </a:r>
                    </a:p>
                  </a:txBody>
                  <a:tcPr marL="0" marR="0" marT="0" marB="0" horzOverflow="overflow"/>
                </a:tc>
                <a:tc>
                  <a:txBody>
                    <a:bodyPr/>
                    <a:lstStyle/>
                    <a:p>
                      <a:pPr algn="l" defTabSz="1828800">
                        <a:defRPr sz="1800"/>
                      </a:pPr>
                      <a:r>
                        <a:rPr sz="3600"/>
                        <a:t>0.249</a:t>
                      </a:r>
                    </a:p>
                  </a:txBody>
                  <a:tcPr marL="0" marR="0" marT="0" marB="0" horzOverflow="overflow"/>
                </a:tc>
                <a:tc>
                  <a:txBody>
                    <a:bodyPr/>
                    <a:lstStyle/>
                    <a:p>
                      <a:pPr algn="l" defTabSz="1828800">
                        <a:defRPr sz="1800"/>
                      </a:pPr>
                      <a:r>
                        <a:rPr sz="3600"/>
                        <a:t>0.059</a:t>
                      </a:r>
                    </a:p>
                  </a:txBody>
                  <a:tcPr marL="0" marR="0" marT="0" marB="0" horzOverflow="overflow"/>
                </a:tc>
                <a:tc>
                  <a:txBody>
                    <a:bodyPr/>
                    <a:lstStyle/>
                    <a:p>
                      <a:pPr algn="l" defTabSz="1828800">
                        <a:defRPr sz="1800"/>
                      </a:pPr>
                      <a:r>
                        <a:rPr sz="3600"/>
                        <a:t>0.028</a:t>
                      </a:r>
                    </a:p>
                  </a:txBody>
                  <a:tcPr marL="0" marR="0" marT="0" marB="0" horzOverflow="overflow"/>
                </a:tc>
                <a:extLst>
                  <a:ext uri="{0D108BD9-81ED-4DB2-BD59-A6C34878D82A}">
                    <a16:rowId xmlns:a16="http://schemas.microsoft.com/office/drawing/2014/main" val="10004"/>
                  </a:ext>
                </a:extLst>
              </a:tr>
              <a:tr h="1111913">
                <a:tc>
                  <a:txBody>
                    <a:bodyPr/>
                    <a:lstStyle/>
                    <a:p>
                      <a:pPr algn="l" defTabSz="1828800">
                        <a:defRPr sz="3600"/>
                      </a:pPr>
                      <a:r>
                        <a:t>KATE </a:t>
                      </a:r>
                      <a:r>
                        <a:rPr sz="2600"/>
                        <a:t>no_amp.</a:t>
                      </a:r>
                    </a:p>
                  </a:txBody>
                  <a:tcPr marL="0" marR="0" marT="0" marB="0" horzOverflow="overflow"/>
                </a:tc>
                <a:tc>
                  <a:txBody>
                    <a:bodyPr/>
                    <a:lstStyle/>
                    <a:p>
                      <a:pPr algn="l" defTabSz="1828800">
                        <a:defRPr sz="1800"/>
                      </a:pPr>
                      <a:r>
                        <a:rPr sz="3600"/>
                        <a:t>0.154</a:t>
                      </a:r>
                    </a:p>
                  </a:txBody>
                  <a:tcPr marL="0" marR="0" marT="0" marB="0" horzOverflow="overflow"/>
                </a:tc>
                <a:tc>
                  <a:txBody>
                    <a:bodyPr/>
                    <a:lstStyle/>
                    <a:p>
                      <a:pPr algn="l" defTabSz="1828800">
                        <a:defRPr sz="1800"/>
                      </a:pPr>
                      <a:r>
                        <a:rPr sz="3600"/>
                        <a:t>0.069</a:t>
                      </a:r>
                    </a:p>
                  </a:txBody>
                  <a:tcPr marL="0" marR="0" marT="0" marB="0" horzOverflow="overflow"/>
                </a:tc>
                <a:tc>
                  <a:txBody>
                    <a:bodyPr/>
                    <a:lstStyle/>
                    <a:p>
                      <a:pPr algn="l" defTabSz="1828800">
                        <a:defRPr sz="1800"/>
                      </a:pPr>
                      <a:r>
                        <a:rPr sz="3600"/>
                        <a:t>0.037</a:t>
                      </a:r>
                    </a:p>
                  </a:txBody>
                  <a:tcPr marL="0" marR="0" marT="0" marB="0" horzOverflow="overflow"/>
                </a:tc>
                <a:extLst>
                  <a:ext uri="{0D108BD9-81ED-4DB2-BD59-A6C34878D82A}">
                    <a16:rowId xmlns:a16="http://schemas.microsoft.com/office/drawing/2014/main" val="10005"/>
                  </a:ext>
                </a:extLst>
              </a:tr>
              <a:tr h="1111913">
                <a:tc>
                  <a:txBody>
                    <a:bodyPr/>
                    <a:lstStyle/>
                    <a:p>
                      <a:pPr algn="l" defTabSz="1828800">
                        <a:defRPr sz="1800" b="0">
                          <a:solidFill>
                            <a:srgbClr val="000000"/>
                          </a:solidFill>
                        </a:defRPr>
                      </a:pPr>
                      <a:r>
                        <a:rPr sz="3600" b="1">
                          <a:solidFill>
                            <a:srgbClr val="FFFFFF"/>
                          </a:solidFill>
                        </a:rPr>
                        <a:t>KATE</a:t>
                      </a:r>
                    </a:p>
                  </a:txBody>
                  <a:tcPr marL="0" marR="0" marT="0" marB="0" horzOverflow="overflow"/>
                </a:tc>
                <a:tc>
                  <a:txBody>
                    <a:bodyPr/>
                    <a:lstStyle/>
                    <a:p>
                      <a:pPr algn="l">
                        <a:defRPr sz="1800"/>
                      </a:pPr>
                      <a:r>
                        <a:rPr sz="3600">
                          <a:solidFill>
                            <a:srgbClr val="FF282A"/>
                          </a:solidFill>
                        </a:rPr>
                        <a:t>0.097</a:t>
                      </a:r>
                    </a:p>
                  </a:txBody>
                  <a:tcPr marL="0" marR="0" marT="0" marB="0" horzOverflow="overflow"/>
                </a:tc>
                <a:tc>
                  <a:txBody>
                    <a:bodyPr/>
                    <a:lstStyle/>
                    <a:p>
                      <a:pPr algn="l">
                        <a:defRPr sz="1800"/>
                      </a:pPr>
                      <a:r>
                        <a:rPr sz="3600">
                          <a:solidFill>
                            <a:srgbClr val="FF282A"/>
                          </a:solidFill>
                        </a:rPr>
                        <a:t>0.024</a:t>
                      </a:r>
                    </a:p>
                  </a:txBody>
                  <a:tcPr marL="0" marR="0" marT="0" marB="0" horzOverflow="overflow"/>
                </a:tc>
                <a:tc>
                  <a:txBody>
                    <a:bodyPr/>
                    <a:lstStyle/>
                    <a:p>
                      <a:pPr algn="l">
                        <a:defRPr sz="1800"/>
                      </a:pPr>
                      <a:r>
                        <a:rPr sz="3600">
                          <a:solidFill>
                            <a:srgbClr val="FF282A"/>
                          </a:solidFill>
                        </a:rPr>
                        <a:t>0.014</a:t>
                      </a:r>
                    </a:p>
                  </a:txBody>
                  <a:tcPr marL="0" marR="0" marT="0" marB="0" horzOverflow="overflow"/>
                </a:tc>
                <a:extLst>
                  <a:ext uri="{0D108BD9-81ED-4DB2-BD59-A6C34878D82A}">
                    <a16:rowId xmlns:a16="http://schemas.microsoft.com/office/drawing/2014/main" val="10006"/>
                  </a:ext>
                </a:extLst>
              </a:tr>
            </a:tbl>
          </a:graphicData>
        </a:graphic>
      </p:graphicFrame>
      <p:sp>
        <p:nvSpPr>
          <p:cNvPr id="607" name="Mean squared cosine deviation among topics;…"/>
          <p:cNvSpPr txBox="1"/>
          <p:nvPr/>
        </p:nvSpPr>
        <p:spPr>
          <a:xfrm>
            <a:off x="3815414" y="10341262"/>
            <a:ext cx="10227480" cy="135421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defRPr sz="3800">
                <a:latin typeface="+mj-lt"/>
                <a:ea typeface="+mj-ea"/>
                <a:cs typeface="+mj-cs"/>
                <a:sym typeface="Helvetica"/>
              </a:defRPr>
            </a:pPr>
            <a:r>
              <a:rPr dirty="0"/>
              <a:t>Mean squared cosine deviation among topics; </a:t>
            </a:r>
            <a:endParaRPr lang="en-US" dirty="0"/>
          </a:p>
          <a:p>
            <a:pPr>
              <a:defRPr sz="3800">
                <a:latin typeface="+mj-lt"/>
                <a:ea typeface="+mj-ea"/>
                <a:cs typeface="+mj-cs"/>
                <a:sym typeface="Helvetica"/>
              </a:defRPr>
            </a:pPr>
            <a:r>
              <a:rPr dirty="0"/>
              <a:t>smaller means more distinctive topics. </a:t>
            </a:r>
          </a:p>
        </p:txBody>
      </p:sp>
      <p:grpSp>
        <p:nvGrpSpPr>
          <p:cNvPr id="610" name="Group"/>
          <p:cNvGrpSpPr/>
          <p:nvPr/>
        </p:nvGrpSpPr>
        <p:grpSpPr>
          <a:xfrm>
            <a:off x="15347607" y="3461339"/>
            <a:ext cx="9317761" cy="3163161"/>
            <a:chOff x="59561" y="-629235"/>
            <a:chExt cx="9317759" cy="3163160"/>
          </a:xfrm>
        </p:grpSpPr>
        <p:pic>
          <p:nvPicPr>
            <p:cNvPr id="608" name="Image" descr="Image"/>
            <p:cNvPicPr>
              <a:picLocks noChangeAspect="1"/>
            </p:cNvPicPr>
            <p:nvPr/>
          </p:nvPicPr>
          <p:blipFill>
            <a:blip r:embed="rId3"/>
            <a:srcRect/>
            <a:stretch>
              <a:fillRect/>
            </a:stretch>
          </p:blipFill>
          <p:spPr>
            <a:xfrm>
              <a:off x="883352" y="1296089"/>
              <a:ext cx="6699625" cy="1161412"/>
            </a:xfrm>
            <a:prstGeom prst="rect">
              <a:avLst/>
            </a:prstGeom>
            <a:ln w="12700" cap="flat">
              <a:noFill/>
              <a:miter lim="400000"/>
            </a:ln>
            <a:effectLst/>
          </p:spPr>
        </p:pic>
        <p:sp>
          <p:nvSpPr>
            <p:cNvPr id="609" name="Mean Squared Cosine Deviation among topics:"/>
            <p:cNvSpPr txBox="1"/>
            <p:nvPr/>
          </p:nvSpPr>
          <p:spPr>
            <a:xfrm>
              <a:off x="59561" y="-629235"/>
              <a:ext cx="9317759" cy="316316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lnSpc>
                  <a:spcPts val="7100"/>
                </a:lnSpc>
                <a:spcBef>
                  <a:spcPts val="2400"/>
                </a:spcBef>
                <a:defRPr>
                  <a:latin typeface="+mj-lt"/>
                  <a:ea typeface="+mj-ea"/>
                  <a:cs typeface="+mj-cs"/>
                  <a:sym typeface="Helvetica"/>
                </a:defRPr>
              </a:pPr>
              <a:r>
                <a:rPr b="1" dirty="0">
                  <a:solidFill>
                    <a:srgbClr val="0B1480"/>
                  </a:solidFill>
                  <a:uFill>
                    <a:solidFill>
                      <a:srgbClr val="0B1480"/>
                    </a:solidFill>
                  </a:uFill>
                </a:rPr>
                <a:t>Mean Squared Cosine Deviation</a:t>
              </a:r>
              <a:r>
                <a:rPr dirty="0"/>
                <a:t> among topics:</a:t>
              </a:r>
            </a:p>
          </p:txBody>
        </p:sp>
      </p:grpSp>
      <p:sp>
        <p:nvSpPr>
          <p:cNvPr id="611" name="KATE: Learning Distinctive Patterns (cont’d)"/>
          <p:cNvSpPr txBox="1"/>
          <p:nvPr/>
        </p:nvSpPr>
        <p:spPr>
          <a:xfrm>
            <a:off x="6459649" y="561473"/>
            <a:ext cx="13221798"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KATE: Learning Distinctive Patterns (cont’d)</a:t>
            </a:r>
          </a:p>
        </p:txBody>
      </p:sp>
      <p:grpSp>
        <p:nvGrpSpPr>
          <p:cNvPr id="615" name="Group"/>
          <p:cNvGrpSpPr/>
          <p:nvPr/>
        </p:nvGrpSpPr>
        <p:grpSpPr>
          <a:xfrm>
            <a:off x="15690507" y="7581110"/>
            <a:ext cx="7720381" cy="1352228"/>
            <a:chOff x="0" y="0"/>
            <a:chExt cx="7720379" cy="1352227"/>
          </a:xfrm>
        </p:grpSpPr>
        <p:sp>
          <p:nvSpPr>
            <p:cNvPr id="612" name="Note: KATE no_amp. stands for KATE…"/>
            <p:cNvSpPr txBox="1"/>
            <p:nvPr/>
          </p:nvSpPr>
          <p:spPr>
            <a:xfrm>
              <a:off x="0" y="0"/>
              <a:ext cx="7720379" cy="135222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lnSpc>
                  <a:spcPct val="30000"/>
                </a:lnSpc>
                <a:spcBef>
                  <a:spcPts val="2400"/>
                </a:spcBef>
                <a:defRPr sz="3400">
                  <a:latin typeface="+mj-lt"/>
                  <a:ea typeface="+mj-ea"/>
                  <a:cs typeface="+mj-cs"/>
                  <a:sym typeface="Helvetica"/>
                </a:defRPr>
              </a:pPr>
              <a:r>
                <a:rPr dirty="0"/>
                <a:t>Note: KATE </a:t>
              </a:r>
              <a:r>
                <a:rPr dirty="0" err="1"/>
                <a:t>no_amp</a:t>
              </a:r>
              <a:r>
                <a:rPr dirty="0"/>
                <a:t>. stands for KATE </a:t>
              </a:r>
            </a:p>
            <a:p>
              <a:pPr>
                <a:lnSpc>
                  <a:spcPct val="30000"/>
                </a:lnSpc>
                <a:spcBef>
                  <a:spcPts val="2400"/>
                </a:spcBef>
                <a:defRPr sz="3400">
                  <a:latin typeface="+mj-lt"/>
                  <a:ea typeface="+mj-ea"/>
                  <a:cs typeface="+mj-cs"/>
                  <a:sym typeface="Helvetica"/>
                </a:defRPr>
              </a:pPr>
              <a:r>
                <a:rPr dirty="0"/>
                <a:t>without amplification (i.e.,              ).</a:t>
              </a:r>
            </a:p>
            <a:p>
              <a:pPr>
                <a:lnSpc>
                  <a:spcPct val="30000"/>
                </a:lnSpc>
                <a:spcBef>
                  <a:spcPts val="2400"/>
                </a:spcBef>
                <a:defRPr sz="3400">
                  <a:latin typeface="+mj-lt"/>
                  <a:ea typeface="+mj-ea"/>
                  <a:cs typeface="+mj-cs"/>
                  <a:sym typeface="Helvetica"/>
                </a:defRPr>
              </a:pPr>
              <a:r>
                <a:rPr dirty="0"/>
                <a:t>The default value of    is set as 6.26.</a:t>
              </a:r>
            </a:p>
          </p:txBody>
        </p:sp>
        <p:pic>
          <p:nvPicPr>
            <p:cNvPr id="613" name="Image" descr="Image"/>
            <p:cNvPicPr>
              <a:picLocks noChangeAspect="1"/>
            </p:cNvPicPr>
            <p:nvPr/>
          </p:nvPicPr>
          <p:blipFill>
            <a:blip r:embed="rId4"/>
            <a:srcRect/>
            <a:stretch>
              <a:fillRect/>
            </a:stretch>
          </p:blipFill>
          <p:spPr>
            <a:xfrm>
              <a:off x="3985355" y="866790"/>
              <a:ext cx="310863" cy="240213"/>
            </a:xfrm>
            <a:prstGeom prst="rect">
              <a:avLst/>
            </a:prstGeom>
            <a:ln w="12700" cap="flat">
              <a:noFill/>
              <a:miter lim="400000"/>
            </a:ln>
            <a:effectLst/>
          </p:spPr>
        </p:pic>
        <p:pic>
          <p:nvPicPr>
            <p:cNvPr id="614" name="Image" descr="Image"/>
            <p:cNvPicPr>
              <a:picLocks noChangeAspect="1"/>
            </p:cNvPicPr>
            <p:nvPr/>
          </p:nvPicPr>
          <p:blipFill>
            <a:blip r:embed="rId5"/>
            <a:stretch>
              <a:fillRect/>
            </a:stretch>
          </p:blipFill>
          <p:spPr>
            <a:xfrm>
              <a:off x="5024231" y="321076"/>
              <a:ext cx="1587501" cy="469901"/>
            </a:xfrm>
            <a:prstGeom prst="rect">
              <a:avLst/>
            </a:prstGeom>
            <a:ln w="12700" cap="flat">
              <a:noFill/>
              <a:miter lim="400000"/>
            </a:ln>
            <a:effectLst/>
          </p:spPr>
        </p:pic>
      </p:grpSp>
      <p:grpSp>
        <p:nvGrpSpPr>
          <p:cNvPr id="618" name="Group"/>
          <p:cNvGrpSpPr/>
          <p:nvPr/>
        </p:nvGrpSpPr>
        <p:grpSpPr>
          <a:xfrm>
            <a:off x="15347607" y="9762861"/>
            <a:ext cx="7359201" cy="1263309"/>
            <a:chOff x="0" y="-65697"/>
            <a:chExt cx="7359199" cy="1263308"/>
          </a:xfrm>
        </p:grpSpPr>
        <p:sp>
          <p:nvSpPr>
            <p:cNvPr id="616" name="The    amplification connection…"/>
            <p:cNvSpPr txBox="1"/>
            <p:nvPr/>
          </p:nvSpPr>
          <p:spPr>
            <a:xfrm>
              <a:off x="0" y="0"/>
              <a:ext cx="7359199" cy="119761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lnSpc>
                  <a:spcPct val="30000"/>
                </a:lnSpc>
                <a:spcBef>
                  <a:spcPts val="2400"/>
                </a:spcBef>
                <a:defRPr b="1">
                  <a:solidFill>
                    <a:srgbClr val="0B1480"/>
                  </a:solidFill>
                  <a:uFill>
                    <a:solidFill>
                      <a:srgbClr val="0B1480"/>
                    </a:solidFill>
                  </a:uFill>
                  <a:latin typeface="+mj-lt"/>
                  <a:ea typeface="+mj-ea"/>
                  <a:cs typeface="+mj-cs"/>
                  <a:sym typeface="Helvetica"/>
                </a:defRPr>
              </a:pPr>
              <a:r>
                <a:rPr dirty="0"/>
                <a:t>The    amplification connection </a:t>
              </a:r>
            </a:p>
            <a:p>
              <a:pPr>
                <a:lnSpc>
                  <a:spcPct val="30000"/>
                </a:lnSpc>
                <a:spcBef>
                  <a:spcPts val="2400"/>
                </a:spcBef>
                <a:defRPr b="1">
                  <a:solidFill>
                    <a:srgbClr val="0B1480"/>
                  </a:solidFill>
                  <a:uFill>
                    <a:solidFill>
                      <a:srgbClr val="0B1480"/>
                    </a:solidFill>
                  </a:uFill>
                  <a:latin typeface="+mj-lt"/>
                  <a:ea typeface="+mj-ea"/>
                  <a:cs typeface="+mj-cs"/>
                  <a:sym typeface="Helvetica"/>
                </a:defRPr>
              </a:pPr>
              <a:r>
                <a:rPr dirty="0"/>
                <a:t>controls </a:t>
              </a:r>
              <a:r>
                <a:rPr dirty="0">
                  <a:solidFill>
                    <a:srgbClr val="FF282A"/>
                  </a:solidFill>
                  <a:uFillTx/>
                </a:rPr>
                <a:t>the level of competition</a:t>
              </a:r>
              <a:r>
                <a:rPr dirty="0"/>
                <a:t>.</a:t>
              </a:r>
            </a:p>
          </p:txBody>
        </p:sp>
        <p:pic>
          <p:nvPicPr>
            <p:cNvPr id="617" name="Image" descr="Image"/>
            <p:cNvPicPr>
              <a:picLocks noChangeAspect="1"/>
            </p:cNvPicPr>
            <p:nvPr/>
          </p:nvPicPr>
          <p:blipFill>
            <a:blip r:embed="rId4"/>
            <a:srcRect/>
            <a:stretch>
              <a:fillRect/>
            </a:stretch>
          </p:blipFill>
          <p:spPr>
            <a:xfrm>
              <a:off x="996463" y="-65697"/>
              <a:ext cx="358649" cy="277138"/>
            </a:xfrm>
            <a:prstGeom prst="rect">
              <a:avLst/>
            </a:prstGeom>
            <a:ln w="12700" cap="flat">
              <a:noFill/>
              <a:miter lim="400000"/>
            </a:ln>
            <a:effectLst/>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2" name="Table"/>
          <p:cNvGraphicFramePr/>
          <p:nvPr/>
        </p:nvGraphicFramePr>
        <p:xfrm>
          <a:off x="2748568" y="2470745"/>
          <a:ext cx="19000593" cy="8114107"/>
        </p:xfrm>
        <a:graphic>
          <a:graphicData uri="http://schemas.openxmlformats.org/drawingml/2006/table">
            <a:tbl>
              <a:tblPr firstRow="1" firstCol="1" bandRow="1">
                <a:tableStyleId>{4C3C2611-4C71-4FC5-86AE-919BDF0F9419}</a:tableStyleId>
              </a:tblPr>
              <a:tblGrid>
                <a:gridCol w="3499850">
                  <a:extLst>
                    <a:ext uri="{9D8B030D-6E8A-4147-A177-3AD203B41FA5}">
                      <a16:colId xmlns:a16="http://schemas.microsoft.com/office/drawing/2014/main" val="20000"/>
                    </a:ext>
                  </a:extLst>
                </a:gridCol>
                <a:gridCol w="3711191">
                  <a:extLst>
                    <a:ext uri="{9D8B030D-6E8A-4147-A177-3AD203B41FA5}">
                      <a16:colId xmlns:a16="http://schemas.microsoft.com/office/drawing/2014/main" val="20001"/>
                    </a:ext>
                  </a:extLst>
                </a:gridCol>
                <a:gridCol w="4018593">
                  <a:extLst>
                    <a:ext uri="{9D8B030D-6E8A-4147-A177-3AD203B41FA5}">
                      <a16:colId xmlns:a16="http://schemas.microsoft.com/office/drawing/2014/main" val="20002"/>
                    </a:ext>
                  </a:extLst>
                </a:gridCol>
                <a:gridCol w="3244144">
                  <a:extLst>
                    <a:ext uri="{9D8B030D-6E8A-4147-A177-3AD203B41FA5}">
                      <a16:colId xmlns:a16="http://schemas.microsoft.com/office/drawing/2014/main" val="20003"/>
                    </a:ext>
                  </a:extLst>
                </a:gridCol>
                <a:gridCol w="4526815">
                  <a:extLst>
                    <a:ext uri="{9D8B030D-6E8A-4147-A177-3AD203B41FA5}">
                      <a16:colId xmlns:a16="http://schemas.microsoft.com/office/drawing/2014/main" val="20004"/>
                    </a:ext>
                  </a:extLst>
                </a:gridCol>
              </a:tblGrid>
              <a:tr h="1558534">
                <a:tc>
                  <a:txBody>
                    <a:bodyPr/>
                    <a:lstStyle/>
                    <a:p>
                      <a:pPr algn="l" defTabSz="1828800">
                        <a:defRPr sz="1800" b="0">
                          <a:solidFill>
                            <a:srgbClr val="000000"/>
                          </a:solidFill>
                        </a:defRPr>
                      </a:pPr>
                      <a:r>
                        <a:rPr sz="3600" b="1">
                          <a:solidFill>
                            <a:srgbClr val="FFFFFF"/>
                          </a:solidFill>
                        </a:rPr>
                        <a:t> Dataset</a:t>
                      </a:r>
                    </a:p>
                  </a:txBody>
                  <a:tcPr marL="0" marR="0" marT="0" marB="0" horzOverflow="overflow"/>
                </a:tc>
                <a:tc>
                  <a:txBody>
                    <a:bodyPr/>
                    <a:lstStyle/>
                    <a:p>
                      <a:pPr algn="l" defTabSz="1828800">
                        <a:defRPr sz="1800" b="0">
                          <a:solidFill>
                            <a:srgbClr val="000000"/>
                          </a:solidFill>
                        </a:defRPr>
                      </a:pPr>
                      <a:r>
                        <a:rPr sz="3600" b="1">
                          <a:solidFill>
                            <a:srgbClr val="FFFFFF"/>
                          </a:solidFill>
                        </a:rPr>
                        <a:t> 20 Newsgroups</a:t>
                      </a:r>
                    </a:p>
                  </a:txBody>
                  <a:tcPr marL="0" marR="0" marT="0" marB="0" horzOverflow="overflow"/>
                </a:tc>
                <a:tc>
                  <a:txBody>
                    <a:bodyPr/>
                    <a:lstStyle/>
                    <a:p>
                      <a:pPr algn="l" defTabSz="1828800">
                        <a:defRPr sz="1800" b="0">
                          <a:solidFill>
                            <a:srgbClr val="000000"/>
                          </a:solidFill>
                        </a:defRPr>
                      </a:pPr>
                      <a:r>
                        <a:rPr sz="3600" b="1">
                          <a:solidFill>
                            <a:srgbClr val="FFFFFF"/>
                          </a:solidFill>
                        </a:rPr>
                        <a:t> Reuters RCV1-v2</a:t>
                      </a:r>
                    </a:p>
                  </a:txBody>
                  <a:tcPr marL="0" marR="0" marT="0" marB="0" horzOverflow="overflow"/>
                </a:tc>
                <a:tc>
                  <a:txBody>
                    <a:bodyPr/>
                    <a:lstStyle/>
                    <a:p>
                      <a:pPr algn="l" defTabSz="1828800">
                        <a:defRPr sz="1800" b="0">
                          <a:solidFill>
                            <a:srgbClr val="000000"/>
                          </a:solidFill>
                        </a:defRPr>
                      </a:pPr>
                      <a:r>
                        <a:rPr sz="3600" b="1">
                          <a:solidFill>
                            <a:srgbClr val="FFFFFF"/>
                          </a:solidFill>
                        </a:rPr>
                        <a:t> Wiki10+</a:t>
                      </a:r>
                    </a:p>
                  </a:txBody>
                  <a:tcPr marL="0" marR="0" marT="0" marB="0" horzOverflow="overflow"/>
                </a:tc>
                <a:tc>
                  <a:txBody>
                    <a:bodyPr/>
                    <a:lstStyle/>
                    <a:p>
                      <a:pPr algn="l" defTabSz="1828800">
                        <a:defRPr sz="1800" b="0">
                          <a:solidFill>
                            <a:srgbClr val="000000"/>
                          </a:solidFill>
                        </a:defRPr>
                      </a:pPr>
                      <a:r>
                        <a:rPr sz="3600" b="1">
                          <a:solidFill>
                            <a:srgbClr val="FFFFFF"/>
                          </a:solidFill>
                        </a:rPr>
                        <a:t> Movie Review Data</a:t>
                      </a:r>
                    </a:p>
                  </a:txBody>
                  <a:tcPr marL="0" marR="0" marT="0" marB="0" horzOverflow="overflow"/>
                </a:tc>
                <a:extLst>
                  <a:ext uri="{0D108BD9-81ED-4DB2-BD59-A6C34878D82A}">
                    <a16:rowId xmlns:a16="http://schemas.microsoft.com/office/drawing/2014/main" val="10000"/>
                  </a:ext>
                </a:extLst>
              </a:tr>
              <a:tr h="951964">
                <a:tc>
                  <a:txBody>
                    <a:bodyPr/>
                    <a:lstStyle/>
                    <a:p>
                      <a:pPr algn="l" defTabSz="1828800">
                        <a:defRPr sz="1800" b="0">
                          <a:solidFill>
                            <a:srgbClr val="000000"/>
                          </a:solidFill>
                        </a:defRPr>
                      </a:pPr>
                      <a:r>
                        <a:rPr sz="3600" b="1">
                          <a:solidFill>
                            <a:srgbClr val="FFFFFF"/>
                          </a:solidFill>
                        </a:rPr>
                        <a:t> Train.Size</a:t>
                      </a:r>
                    </a:p>
                  </a:txBody>
                  <a:tcPr marL="0" marR="0" marT="0" marB="0" horzOverflow="overflow"/>
                </a:tc>
                <a:tc>
                  <a:txBody>
                    <a:bodyPr/>
                    <a:lstStyle/>
                    <a:p>
                      <a:pPr algn="l" defTabSz="1828800">
                        <a:defRPr sz="1800"/>
                      </a:pPr>
                      <a:r>
                        <a:rPr sz="3400"/>
                        <a:t>11,314</a:t>
                      </a:r>
                    </a:p>
                  </a:txBody>
                  <a:tcPr marL="0" marR="0" marT="0" marB="0" horzOverflow="overflow"/>
                </a:tc>
                <a:tc>
                  <a:txBody>
                    <a:bodyPr/>
                    <a:lstStyle/>
                    <a:p>
                      <a:pPr algn="l" defTabSz="1828800">
                        <a:defRPr sz="1800"/>
                      </a:pPr>
                      <a:r>
                        <a:rPr sz="3400"/>
                        <a:t>554,414</a:t>
                      </a:r>
                    </a:p>
                  </a:txBody>
                  <a:tcPr marL="0" marR="0" marT="0" marB="0" horzOverflow="overflow"/>
                </a:tc>
                <a:tc>
                  <a:txBody>
                    <a:bodyPr/>
                    <a:lstStyle/>
                    <a:p>
                      <a:pPr algn="l" defTabSz="1828800">
                        <a:defRPr sz="1800"/>
                      </a:pPr>
                      <a:r>
                        <a:rPr sz="3400"/>
                        <a:t>13,972</a:t>
                      </a:r>
                    </a:p>
                  </a:txBody>
                  <a:tcPr marL="0" marR="0" marT="0" marB="0" horzOverflow="overflow"/>
                </a:tc>
                <a:tc>
                  <a:txBody>
                    <a:bodyPr/>
                    <a:lstStyle/>
                    <a:p>
                      <a:pPr algn="l" defTabSz="1828800">
                        <a:defRPr sz="1800"/>
                      </a:pPr>
                      <a:r>
                        <a:rPr sz="3400"/>
                        <a:t>3,337</a:t>
                      </a:r>
                    </a:p>
                  </a:txBody>
                  <a:tcPr marL="0" marR="0" marT="0" marB="0" horzOverflow="overflow"/>
                </a:tc>
                <a:extLst>
                  <a:ext uri="{0D108BD9-81ED-4DB2-BD59-A6C34878D82A}">
                    <a16:rowId xmlns:a16="http://schemas.microsoft.com/office/drawing/2014/main" val="10001"/>
                  </a:ext>
                </a:extLst>
              </a:tr>
              <a:tr h="930329">
                <a:tc>
                  <a:txBody>
                    <a:bodyPr/>
                    <a:lstStyle/>
                    <a:p>
                      <a:pPr algn="l" defTabSz="1828800">
                        <a:defRPr sz="1800" b="0">
                          <a:solidFill>
                            <a:srgbClr val="000000"/>
                          </a:solidFill>
                        </a:defRPr>
                      </a:pPr>
                      <a:r>
                        <a:rPr sz="3600" b="1">
                          <a:solidFill>
                            <a:srgbClr val="FFFFFF"/>
                          </a:solidFill>
                        </a:rPr>
                        <a:t> Test.Size</a:t>
                      </a:r>
                    </a:p>
                  </a:txBody>
                  <a:tcPr marL="0" marR="0" marT="0" marB="0" horzOverflow="overflow"/>
                </a:tc>
                <a:tc>
                  <a:txBody>
                    <a:bodyPr/>
                    <a:lstStyle/>
                    <a:p>
                      <a:pPr algn="l" defTabSz="1828800">
                        <a:defRPr sz="1800"/>
                      </a:pPr>
                      <a:r>
                        <a:rPr sz="3400"/>
                        <a:t>7,532</a:t>
                      </a:r>
                    </a:p>
                  </a:txBody>
                  <a:tcPr marL="0" marR="0" marT="0" marB="0" horzOverflow="overflow"/>
                </a:tc>
                <a:tc>
                  <a:txBody>
                    <a:bodyPr/>
                    <a:lstStyle/>
                    <a:p>
                      <a:pPr algn="l" defTabSz="1828800">
                        <a:defRPr sz="1800"/>
                      </a:pPr>
                      <a:r>
                        <a:rPr sz="3400"/>
                        <a:t>250,000</a:t>
                      </a:r>
                    </a:p>
                  </a:txBody>
                  <a:tcPr marL="0" marR="0" marT="0" marB="0" horzOverflow="overflow"/>
                </a:tc>
                <a:tc>
                  <a:txBody>
                    <a:bodyPr/>
                    <a:lstStyle/>
                    <a:p>
                      <a:pPr algn="l" defTabSz="1828800">
                        <a:defRPr sz="1800"/>
                      </a:pPr>
                      <a:r>
                        <a:rPr sz="3400"/>
                        <a:t>6,000</a:t>
                      </a:r>
                    </a:p>
                  </a:txBody>
                  <a:tcPr marL="0" marR="0" marT="0" marB="0" horzOverflow="overflow"/>
                </a:tc>
                <a:tc>
                  <a:txBody>
                    <a:bodyPr/>
                    <a:lstStyle/>
                    <a:p>
                      <a:pPr algn="l" defTabSz="1828800">
                        <a:defRPr sz="1800"/>
                      </a:pPr>
                      <a:r>
                        <a:rPr sz="3400"/>
                        <a:t>1,669</a:t>
                      </a:r>
                    </a:p>
                  </a:txBody>
                  <a:tcPr marL="0" marR="0" marT="0" marB="0" horzOverflow="overflow"/>
                </a:tc>
                <a:extLst>
                  <a:ext uri="{0D108BD9-81ED-4DB2-BD59-A6C34878D82A}">
                    <a16:rowId xmlns:a16="http://schemas.microsoft.com/office/drawing/2014/main" val="10002"/>
                  </a:ext>
                </a:extLst>
              </a:tr>
              <a:tr h="930329">
                <a:tc>
                  <a:txBody>
                    <a:bodyPr/>
                    <a:lstStyle/>
                    <a:p>
                      <a:pPr algn="l" defTabSz="1828800">
                        <a:defRPr sz="1800" b="0">
                          <a:solidFill>
                            <a:srgbClr val="000000"/>
                          </a:solidFill>
                        </a:defRPr>
                      </a:pPr>
                      <a:r>
                        <a:rPr sz="3600" b="1">
                          <a:solidFill>
                            <a:srgbClr val="FFFFFF"/>
                          </a:solidFill>
                        </a:rPr>
                        <a:t> Valid.Size</a:t>
                      </a:r>
                    </a:p>
                  </a:txBody>
                  <a:tcPr marL="0" marR="0" marT="0" marB="0" horzOverflow="overflow"/>
                </a:tc>
                <a:tc>
                  <a:txBody>
                    <a:bodyPr/>
                    <a:lstStyle/>
                    <a:p>
                      <a:pPr algn="l" defTabSz="1828800">
                        <a:defRPr sz="1800"/>
                      </a:pPr>
                      <a:r>
                        <a:rPr sz="3400"/>
                        <a:t>1,000</a:t>
                      </a:r>
                    </a:p>
                  </a:txBody>
                  <a:tcPr marL="0" marR="0" marT="0" marB="0" horzOverflow="overflow"/>
                </a:tc>
                <a:tc>
                  <a:txBody>
                    <a:bodyPr/>
                    <a:lstStyle/>
                    <a:p>
                      <a:pPr algn="l" defTabSz="1828800">
                        <a:defRPr sz="1800"/>
                      </a:pPr>
                      <a:r>
                        <a:rPr sz="3400"/>
                        <a:t>10,000</a:t>
                      </a:r>
                    </a:p>
                  </a:txBody>
                  <a:tcPr marL="0" marR="0" marT="0" marB="0" horzOverflow="overflow"/>
                </a:tc>
                <a:tc>
                  <a:txBody>
                    <a:bodyPr/>
                    <a:lstStyle/>
                    <a:p>
                      <a:pPr algn="l" defTabSz="1828800">
                        <a:defRPr sz="1800"/>
                      </a:pPr>
                      <a:r>
                        <a:rPr sz="3400"/>
                        <a:t>1,000</a:t>
                      </a:r>
                    </a:p>
                  </a:txBody>
                  <a:tcPr marL="0" marR="0" marT="0" marB="0" horzOverflow="overflow"/>
                </a:tc>
                <a:tc>
                  <a:txBody>
                    <a:bodyPr/>
                    <a:lstStyle/>
                    <a:p>
                      <a:pPr algn="l" defTabSz="1828800">
                        <a:defRPr sz="1800"/>
                      </a:pPr>
                      <a:r>
                        <a:rPr sz="3400"/>
                        <a:t>300</a:t>
                      </a:r>
                    </a:p>
                  </a:txBody>
                  <a:tcPr marL="0" marR="0" marT="0" marB="0" horzOverflow="overflow"/>
                </a:tc>
                <a:extLst>
                  <a:ext uri="{0D108BD9-81ED-4DB2-BD59-A6C34878D82A}">
                    <a16:rowId xmlns:a16="http://schemas.microsoft.com/office/drawing/2014/main" val="10003"/>
                  </a:ext>
                </a:extLst>
              </a:tr>
              <a:tr h="930329">
                <a:tc>
                  <a:txBody>
                    <a:bodyPr/>
                    <a:lstStyle/>
                    <a:p>
                      <a:pPr algn="l" defTabSz="1828800">
                        <a:defRPr sz="1800" b="0">
                          <a:solidFill>
                            <a:srgbClr val="000000"/>
                          </a:solidFill>
                        </a:defRPr>
                      </a:pPr>
                      <a:r>
                        <a:rPr sz="3600" b="1">
                          <a:solidFill>
                            <a:srgbClr val="FFFFFF"/>
                          </a:solidFill>
                        </a:rPr>
                        <a:t> Vocab.Size</a:t>
                      </a:r>
                    </a:p>
                  </a:txBody>
                  <a:tcPr marL="0" marR="0" marT="0" marB="0" horzOverflow="overflow"/>
                </a:tc>
                <a:tc>
                  <a:txBody>
                    <a:bodyPr/>
                    <a:lstStyle/>
                    <a:p>
                      <a:pPr algn="l" defTabSz="1828800">
                        <a:defRPr sz="1800"/>
                      </a:pPr>
                      <a:r>
                        <a:rPr sz="3400"/>
                        <a:t>2,000</a:t>
                      </a:r>
                    </a:p>
                  </a:txBody>
                  <a:tcPr marL="0" marR="0" marT="0" marB="0" horzOverflow="overflow"/>
                </a:tc>
                <a:tc>
                  <a:txBody>
                    <a:bodyPr/>
                    <a:lstStyle/>
                    <a:p>
                      <a:pPr algn="l" defTabSz="1828800">
                        <a:defRPr sz="1800"/>
                      </a:pPr>
                      <a:r>
                        <a:rPr sz="3400"/>
                        <a:t>5,000</a:t>
                      </a:r>
                    </a:p>
                  </a:txBody>
                  <a:tcPr marL="0" marR="0" marT="0" marB="0" horzOverflow="overflow"/>
                </a:tc>
                <a:tc>
                  <a:txBody>
                    <a:bodyPr/>
                    <a:lstStyle/>
                    <a:p>
                      <a:pPr algn="l" defTabSz="1828800">
                        <a:defRPr sz="1800"/>
                      </a:pPr>
                      <a:r>
                        <a:rPr sz="3400"/>
                        <a:t>2,000</a:t>
                      </a:r>
                    </a:p>
                  </a:txBody>
                  <a:tcPr marL="0" marR="0" marT="0" marB="0" horzOverflow="overflow"/>
                </a:tc>
                <a:tc>
                  <a:txBody>
                    <a:bodyPr/>
                    <a:lstStyle/>
                    <a:p>
                      <a:pPr algn="l" defTabSz="1828800">
                        <a:defRPr sz="1800"/>
                      </a:pPr>
                      <a:r>
                        <a:rPr sz="3400"/>
                        <a:t>2,000</a:t>
                      </a:r>
                    </a:p>
                  </a:txBody>
                  <a:tcPr marL="0" marR="0" marT="0" marB="0" horzOverflow="overflow"/>
                </a:tc>
                <a:extLst>
                  <a:ext uri="{0D108BD9-81ED-4DB2-BD59-A6C34878D82A}">
                    <a16:rowId xmlns:a16="http://schemas.microsoft.com/office/drawing/2014/main" val="10004"/>
                  </a:ext>
                </a:extLst>
              </a:tr>
              <a:tr h="930329">
                <a:tc>
                  <a:txBody>
                    <a:bodyPr/>
                    <a:lstStyle/>
                    <a:p>
                      <a:pPr algn="l" defTabSz="1828800">
                        <a:defRPr sz="1800" b="0">
                          <a:solidFill>
                            <a:srgbClr val="000000"/>
                          </a:solidFill>
                        </a:defRPr>
                      </a:pPr>
                      <a:r>
                        <a:rPr sz="3600" b="1">
                          <a:solidFill>
                            <a:srgbClr val="FFFFFF"/>
                          </a:solidFill>
                        </a:rPr>
                        <a:t> Avg.Length</a:t>
                      </a:r>
                    </a:p>
                  </a:txBody>
                  <a:tcPr marL="0" marR="0" marT="0" marB="0" horzOverflow="overflow"/>
                </a:tc>
                <a:tc>
                  <a:txBody>
                    <a:bodyPr/>
                    <a:lstStyle/>
                    <a:p>
                      <a:pPr algn="l" defTabSz="1828800">
                        <a:defRPr sz="1800"/>
                      </a:pPr>
                      <a:r>
                        <a:rPr sz="3400"/>
                        <a:t>93</a:t>
                      </a:r>
                    </a:p>
                  </a:txBody>
                  <a:tcPr marL="0" marR="0" marT="0" marB="0" horzOverflow="overflow"/>
                </a:tc>
                <a:tc>
                  <a:txBody>
                    <a:bodyPr/>
                    <a:lstStyle/>
                    <a:p>
                      <a:pPr algn="l" defTabSz="1828800">
                        <a:defRPr sz="1800"/>
                      </a:pPr>
                      <a:r>
                        <a:rPr sz="3400"/>
                        <a:t>112</a:t>
                      </a:r>
                    </a:p>
                  </a:txBody>
                  <a:tcPr marL="0" marR="0" marT="0" marB="0" horzOverflow="overflow"/>
                </a:tc>
                <a:tc>
                  <a:txBody>
                    <a:bodyPr/>
                    <a:lstStyle/>
                    <a:p>
                      <a:pPr algn="l" defTabSz="1828800">
                        <a:defRPr sz="1800"/>
                      </a:pPr>
                      <a:r>
                        <a:rPr sz="3400"/>
                        <a:t>1,299</a:t>
                      </a:r>
                    </a:p>
                  </a:txBody>
                  <a:tcPr marL="0" marR="0" marT="0" marB="0" horzOverflow="overflow"/>
                </a:tc>
                <a:tc>
                  <a:txBody>
                    <a:bodyPr/>
                    <a:lstStyle/>
                    <a:p>
                      <a:pPr algn="l" defTabSz="1828800">
                        <a:defRPr sz="1800"/>
                      </a:pPr>
                      <a:r>
                        <a:rPr sz="3400"/>
                        <a:t>124</a:t>
                      </a:r>
                    </a:p>
                  </a:txBody>
                  <a:tcPr marL="0" marR="0" marT="0" marB="0" horzOverflow="overflow"/>
                </a:tc>
                <a:extLst>
                  <a:ext uri="{0D108BD9-81ED-4DB2-BD59-A6C34878D82A}">
                    <a16:rowId xmlns:a16="http://schemas.microsoft.com/office/drawing/2014/main" val="10005"/>
                  </a:ext>
                </a:extLst>
              </a:tr>
              <a:tr h="930329">
                <a:tc>
                  <a:txBody>
                    <a:bodyPr/>
                    <a:lstStyle/>
                    <a:p>
                      <a:pPr algn="l" defTabSz="1828800">
                        <a:defRPr sz="1800" b="0">
                          <a:solidFill>
                            <a:srgbClr val="000000"/>
                          </a:solidFill>
                        </a:defRPr>
                      </a:pPr>
                      <a:r>
                        <a:rPr sz="3600" b="1">
                          <a:solidFill>
                            <a:srgbClr val="FFFFFF"/>
                          </a:solidFill>
                        </a:rPr>
                        <a:t> Classes/Values</a:t>
                      </a:r>
                    </a:p>
                  </a:txBody>
                  <a:tcPr marL="0" marR="0" marT="0" marB="0" horzOverflow="overflow"/>
                </a:tc>
                <a:tc>
                  <a:txBody>
                    <a:bodyPr/>
                    <a:lstStyle/>
                    <a:p>
                      <a:pPr algn="l" defTabSz="1828800">
                        <a:defRPr sz="1800"/>
                      </a:pPr>
                      <a:r>
                        <a:rPr sz="3400"/>
                        <a:t>20</a:t>
                      </a:r>
                    </a:p>
                  </a:txBody>
                  <a:tcPr marL="0" marR="0" marT="0" marB="0" horzOverflow="overflow"/>
                </a:tc>
                <a:tc>
                  <a:txBody>
                    <a:bodyPr/>
                    <a:lstStyle/>
                    <a:p>
                      <a:pPr algn="l" defTabSz="1828800">
                        <a:defRPr sz="1800"/>
                      </a:pPr>
                      <a:r>
                        <a:rPr sz="3400"/>
                        <a:t>103</a:t>
                      </a:r>
                    </a:p>
                  </a:txBody>
                  <a:tcPr marL="0" marR="0" marT="0" marB="0" horzOverflow="overflow"/>
                </a:tc>
                <a:tc>
                  <a:txBody>
                    <a:bodyPr/>
                    <a:lstStyle/>
                    <a:p>
                      <a:pPr algn="l" defTabSz="1828800">
                        <a:defRPr sz="1800"/>
                      </a:pPr>
                      <a:r>
                        <a:rPr sz="3400"/>
                        <a:t>25</a:t>
                      </a:r>
                    </a:p>
                  </a:txBody>
                  <a:tcPr marL="0" marR="0" marT="0" marB="0" horzOverflow="overflow"/>
                </a:tc>
                <a:tc>
                  <a:txBody>
                    <a:bodyPr/>
                    <a:lstStyle/>
                    <a:p>
                      <a:pPr algn="l" defTabSz="1828800">
                        <a:defRPr sz="1800"/>
                      </a:pPr>
                      <a:r>
                        <a:rPr sz="3400"/>
                        <a:t>[0,1]</a:t>
                      </a:r>
                    </a:p>
                  </a:txBody>
                  <a:tcPr marL="0" marR="0" marT="0" marB="0" horzOverflow="overflow"/>
                </a:tc>
                <a:extLst>
                  <a:ext uri="{0D108BD9-81ED-4DB2-BD59-A6C34878D82A}">
                    <a16:rowId xmlns:a16="http://schemas.microsoft.com/office/drawing/2014/main" val="10006"/>
                  </a:ext>
                </a:extLst>
              </a:tr>
              <a:tr h="951964">
                <a:tc>
                  <a:txBody>
                    <a:bodyPr/>
                    <a:lstStyle/>
                    <a:p>
                      <a:pPr algn="l" defTabSz="1828800">
                        <a:defRPr sz="1800" b="0">
                          <a:solidFill>
                            <a:srgbClr val="000000"/>
                          </a:solidFill>
                        </a:defRPr>
                      </a:pPr>
                      <a:r>
                        <a:rPr sz="3600" b="1">
                          <a:solidFill>
                            <a:srgbClr val="FFFFFF"/>
                          </a:solidFill>
                        </a:rPr>
                        <a:t> Task</a:t>
                      </a:r>
                    </a:p>
                  </a:txBody>
                  <a:tcPr marL="0" marR="0" marT="0" marB="0" horzOverflow="overflow"/>
                </a:tc>
                <a:tc>
                  <a:txBody>
                    <a:bodyPr/>
                    <a:lstStyle/>
                    <a:p>
                      <a:pPr algn="l" defTabSz="1828800">
                        <a:defRPr sz="1800"/>
                      </a:pPr>
                      <a:r>
                        <a:rPr sz="3400"/>
                        <a:t>class &amp; DR</a:t>
                      </a:r>
                    </a:p>
                  </a:txBody>
                  <a:tcPr marL="0" marR="0" marT="0" marB="0" horzOverflow="overflow"/>
                </a:tc>
                <a:tc>
                  <a:txBody>
                    <a:bodyPr/>
                    <a:lstStyle/>
                    <a:p>
                      <a:pPr algn="l" defTabSz="1828800">
                        <a:defRPr sz="1800"/>
                      </a:pPr>
                      <a:r>
                        <a:rPr sz="3400"/>
                        <a:t>MLC</a:t>
                      </a:r>
                    </a:p>
                  </a:txBody>
                  <a:tcPr marL="0" marR="0" marT="0" marB="0" horzOverflow="overflow"/>
                </a:tc>
                <a:tc>
                  <a:txBody>
                    <a:bodyPr/>
                    <a:lstStyle/>
                    <a:p>
                      <a:pPr algn="l" defTabSz="1828800">
                        <a:defRPr sz="1800"/>
                      </a:pPr>
                      <a:r>
                        <a:rPr sz="3400"/>
                        <a:t>MLC</a:t>
                      </a:r>
                    </a:p>
                  </a:txBody>
                  <a:tcPr marL="0" marR="0" marT="0" marB="0" horzOverflow="overflow"/>
                </a:tc>
                <a:tc>
                  <a:txBody>
                    <a:bodyPr/>
                    <a:lstStyle/>
                    <a:p>
                      <a:pPr algn="l" defTabSz="1828800">
                        <a:defRPr sz="1800"/>
                      </a:pPr>
                      <a:r>
                        <a:rPr sz="3400"/>
                        <a:t>Regression</a:t>
                      </a:r>
                    </a:p>
                  </a:txBody>
                  <a:tcPr marL="0" marR="0" marT="0" marB="0" horzOverflow="overflow"/>
                </a:tc>
                <a:extLst>
                  <a:ext uri="{0D108BD9-81ED-4DB2-BD59-A6C34878D82A}">
                    <a16:rowId xmlns:a16="http://schemas.microsoft.com/office/drawing/2014/main" val="10007"/>
                  </a:ext>
                </a:extLst>
              </a:tr>
            </a:tbl>
          </a:graphicData>
        </a:graphic>
      </p:graphicFrame>
      <p:sp>
        <p:nvSpPr>
          <p:cNvPr id="623" name="Datasets: Tasks include classification (class), regression,…"/>
          <p:cNvSpPr txBox="1"/>
          <p:nvPr/>
        </p:nvSpPr>
        <p:spPr>
          <a:xfrm>
            <a:off x="5378969" y="10957453"/>
            <a:ext cx="13313260" cy="135421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defRPr sz="3800">
                <a:latin typeface="+mj-lt"/>
                <a:ea typeface="+mj-ea"/>
                <a:cs typeface="+mj-cs"/>
                <a:sym typeface="Helvetica"/>
              </a:defRPr>
            </a:pPr>
            <a:r>
              <a:rPr dirty="0"/>
              <a:t>Datasets: Tasks include classification (class), regression, </a:t>
            </a:r>
            <a:endParaRPr lang="en-US" dirty="0"/>
          </a:p>
          <a:p>
            <a:pPr>
              <a:defRPr sz="3800">
                <a:latin typeface="+mj-lt"/>
                <a:ea typeface="+mj-ea"/>
                <a:cs typeface="+mj-cs"/>
                <a:sym typeface="Helvetica"/>
              </a:defRPr>
            </a:pPr>
            <a:r>
              <a:rPr dirty="0"/>
              <a:t>multi-label classification (MLC) and document retrieval (DR). </a:t>
            </a:r>
          </a:p>
        </p:txBody>
      </p:sp>
      <p:sp>
        <p:nvSpPr>
          <p:cNvPr id="624" name="Experiments: Datasets"/>
          <p:cNvSpPr txBox="1"/>
          <p:nvPr/>
        </p:nvSpPr>
        <p:spPr>
          <a:xfrm>
            <a:off x="8790643" y="493739"/>
            <a:ext cx="6916447"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Experiments: Datasets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8" name="Table"/>
          <p:cNvGraphicFramePr/>
          <p:nvPr>
            <p:extLst>
              <p:ext uri="{D42A27DB-BD31-4B8C-83A1-F6EECF244321}">
                <p14:modId xmlns:p14="http://schemas.microsoft.com/office/powerpoint/2010/main" val="3297659849"/>
              </p:ext>
            </p:extLst>
          </p:nvPr>
        </p:nvGraphicFramePr>
        <p:xfrm>
          <a:off x="1257221" y="1830159"/>
          <a:ext cx="22025698" cy="9419405"/>
        </p:xfrm>
        <a:graphic>
          <a:graphicData uri="http://schemas.openxmlformats.org/drawingml/2006/table">
            <a:tbl>
              <a:tblPr firstRow="1" bandRow="1">
                <a:tableStyleId>{4C3C2611-4C71-4FC5-86AE-919BDF0F9419}</a:tableStyleId>
              </a:tblPr>
              <a:tblGrid>
                <a:gridCol w="5494971">
                  <a:extLst>
                    <a:ext uri="{9D8B030D-6E8A-4147-A177-3AD203B41FA5}">
                      <a16:colId xmlns:a16="http://schemas.microsoft.com/office/drawing/2014/main" val="20000"/>
                    </a:ext>
                  </a:extLst>
                </a:gridCol>
                <a:gridCol w="13022402">
                  <a:extLst>
                    <a:ext uri="{9D8B030D-6E8A-4147-A177-3AD203B41FA5}">
                      <a16:colId xmlns:a16="http://schemas.microsoft.com/office/drawing/2014/main" val="20001"/>
                    </a:ext>
                  </a:extLst>
                </a:gridCol>
                <a:gridCol w="3508325">
                  <a:extLst>
                    <a:ext uri="{9D8B030D-6E8A-4147-A177-3AD203B41FA5}">
                      <a16:colId xmlns:a16="http://schemas.microsoft.com/office/drawing/2014/main" val="20002"/>
                    </a:ext>
                  </a:extLst>
                </a:gridCol>
              </a:tblGrid>
              <a:tr h="485947">
                <a:tc>
                  <a:txBody>
                    <a:bodyPr/>
                    <a:lstStyle/>
                    <a:p>
                      <a:pPr algn="l" defTabSz="1828800">
                        <a:defRPr sz="1800" b="0">
                          <a:solidFill>
                            <a:srgbClr val="000000"/>
                          </a:solidFill>
                        </a:defRPr>
                      </a:pPr>
                      <a:r>
                        <a:rPr sz="3600" b="1">
                          <a:solidFill>
                            <a:srgbClr val="FFFFFF"/>
                          </a:solidFill>
                        </a:rPr>
                        <a:t>Method</a:t>
                      </a:r>
                    </a:p>
                  </a:txBody>
                  <a:tcPr marL="0" marR="0" marT="0" marB="0" horzOverflow="overflow"/>
                </a:tc>
                <a:tc>
                  <a:txBody>
                    <a:bodyPr/>
                    <a:lstStyle/>
                    <a:p>
                      <a:pPr algn="l" defTabSz="1828800">
                        <a:defRPr sz="1800" b="0">
                          <a:solidFill>
                            <a:srgbClr val="000000"/>
                          </a:solidFill>
                        </a:defRPr>
                      </a:pPr>
                      <a:r>
                        <a:rPr sz="3600" b="1">
                          <a:solidFill>
                            <a:srgbClr val="FFFFFF"/>
                          </a:solidFill>
                        </a:rPr>
                        <a:t>Description</a:t>
                      </a:r>
                    </a:p>
                  </a:txBody>
                  <a:tcPr marL="0" marR="0" marT="0" marB="0" horzOverflow="overflow"/>
                </a:tc>
                <a:tc>
                  <a:txBody>
                    <a:bodyPr/>
                    <a:lstStyle/>
                    <a:p>
                      <a:pPr algn="l" defTabSz="1828800">
                        <a:defRPr sz="1800" b="0">
                          <a:solidFill>
                            <a:srgbClr val="000000"/>
                          </a:solidFill>
                        </a:defRPr>
                      </a:pPr>
                      <a:r>
                        <a:rPr sz="3600" b="1">
                          <a:solidFill>
                            <a:srgbClr val="FFFFFF"/>
                          </a:solidFill>
                        </a:rPr>
                        <a:t>Category</a:t>
                      </a:r>
                    </a:p>
                  </a:txBody>
                  <a:tcPr marL="0" marR="0" marT="0" marB="0" horzOverflow="overflow"/>
                </a:tc>
                <a:extLst>
                  <a:ext uri="{0D108BD9-81ED-4DB2-BD59-A6C34878D82A}">
                    <a16:rowId xmlns:a16="http://schemas.microsoft.com/office/drawing/2014/main" val="10000"/>
                  </a:ext>
                </a:extLst>
              </a:tr>
              <a:tr h="889000">
                <a:tc>
                  <a:txBody>
                    <a:bodyPr/>
                    <a:lstStyle/>
                    <a:p>
                      <a:pPr algn="l" defTabSz="1828800">
                        <a:defRPr sz="1800"/>
                      </a:pPr>
                      <a:r>
                        <a:rPr sz="3000" dirty="0"/>
                        <a:t>LDA (Latent Dirichlet Allocation)</a:t>
                      </a:r>
                    </a:p>
                  </a:txBody>
                  <a:tcPr marL="0" marR="0" marT="0" marB="0" horzOverflow="overflow"/>
                </a:tc>
                <a:tc>
                  <a:txBody>
                    <a:bodyPr/>
                    <a:lstStyle/>
                    <a:p>
                      <a:pPr algn="l">
                        <a:defRPr sz="1800"/>
                      </a:pPr>
                      <a:r>
                        <a:rPr sz="2800"/>
                        <a:t>Classical topic modeling method.</a:t>
                      </a:r>
                    </a:p>
                  </a:txBody>
                  <a:tcPr marL="0" marR="0" marT="0" marB="0" horzOverflow="overflow"/>
                </a:tc>
                <a:tc>
                  <a:txBody>
                    <a:bodyPr/>
                    <a:lstStyle/>
                    <a:p>
                      <a:pPr algn="l">
                        <a:defRPr sz="1800"/>
                      </a:pPr>
                      <a:r>
                        <a:rPr sz="2800"/>
                        <a:t>Probabilistic topic models</a:t>
                      </a:r>
                    </a:p>
                  </a:txBody>
                  <a:tcPr marL="0" marR="0" marT="0" marB="0" horzOverflow="overflow"/>
                </a:tc>
                <a:extLst>
                  <a:ext uri="{0D108BD9-81ED-4DB2-BD59-A6C34878D82A}">
                    <a16:rowId xmlns:a16="http://schemas.microsoft.com/office/drawing/2014/main" val="10001"/>
                  </a:ext>
                </a:extLst>
              </a:tr>
              <a:tr h="444500">
                <a:tc>
                  <a:txBody>
                    <a:bodyPr/>
                    <a:lstStyle/>
                    <a:p>
                      <a:pPr algn="l" defTabSz="1828800">
                        <a:defRPr sz="1800"/>
                      </a:pPr>
                      <a:r>
                        <a:rPr sz="3000"/>
                        <a:t>DBN (Deep Belief Networks)</a:t>
                      </a:r>
                    </a:p>
                  </a:txBody>
                  <a:tcPr marL="0" marR="0" marT="0" marB="0" horzOverflow="overflow"/>
                </a:tc>
                <a:tc>
                  <a:txBody>
                    <a:bodyPr/>
                    <a:lstStyle/>
                    <a:p>
                      <a:pPr algn="l">
                        <a:defRPr sz="1800"/>
                      </a:pPr>
                      <a:r>
                        <a:rPr sz="2800" dirty="0"/>
                        <a:t>A direct acyclic graph whose top two layers form a restricted Boltzmann machine.</a:t>
                      </a:r>
                    </a:p>
                  </a:txBody>
                  <a:tcPr marL="0" marR="0" marT="0" marB="0" horzOverflow="overflow"/>
                </a:tc>
                <a:tc rowSpan="2">
                  <a:txBody>
                    <a:bodyPr/>
                    <a:lstStyle/>
                    <a:p>
                      <a:pPr algn="l">
                        <a:defRPr sz="1800"/>
                      </a:pPr>
                      <a:r>
                        <a:rPr sz="2800"/>
                        <a:t>Deep generative models</a:t>
                      </a:r>
                    </a:p>
                  </a:txBody>
                  <a:tcPr marL="0" marR="0" marT="0" marB="0" horzOverflow="overflow"/>
                </a:tc>
                <a:extLst>
                  <a:ext uri="{0D108BD9-81ED-4DB2-BD59-A6C34878D82A}">
                    <a16:rowId xmlns:a16="http://schemas.microsoft.com/office/drawing/2014/main" val="10002"/>
                  </a:ext>
                </a:extLst>
              </a:tr>
              <a:tr h="876300">
                <a:tc>
                  <a:txBody>
                    <a:bodyPr/>
                    <a:lstStyle/>
                    <a:p>
                      <a:pPr algn="l" defTabSz="1828800">
                        <a:defRPr sz="1800"/>
                      </a:pPr>
                      <a:r>
                        <a:rPr sz="3000"/>
                        <a:t>DocNADE</a:t>
                      </a:r>
                    </a:p>
                  </a:txBody>
                  <a:tcPr marL="0" marR="0" marT="0" marB="0" horzOverflow="overflow"/>
                </a:tc>
                <a:tc>
                  <a:txBody>
                    <a:bodyPr/>
                    <a:lstStyle/>
                    <a:p>
                      <a:pPr algn="l">
                        <a:defRPr sz="1800"/>
                      </a:pPr>
                      <a:r>
                        <a:rPr sz="2800"/>
                        <a:t>A neural autoregressive topic model that can be used for extracting meaningful representations of documents.</a:t>
                      </a:r>
                    </a:p>
                  </a:txBody>
                  <a:tcPr marL="0" marR="0" marT="0" marB="0" horzOverflow="overflow"/>
                </a:tc>
                <a:tc vMerge="1">
                  <a:txBody>
                    <a:bodyPr/>
                    <a:lstStyle/>
                    <a:p>
                      <a:endParaRPr lang="en-US"/>
                    </a:p>
                  </a:txBody>
                  <a:tcPr/>
                </a:tc>
                <a:extLst>
                  <a:ext uri="{0D108BD9-81ED-4DB2-BD59-A6C34878D82A}">
                    <a16:rowId xmlns:a16="http://schemas.microsoft.com/office/drawing/2014/main" val="10003"/>
                  </a:ext>
                </a:extLst>
              </a:tr>
              <a:tr h="876300">
                <a:tc>
                  <a:txBody>
                    <a:bodyPr/>
                    <a:lstStyle/>
                    <a:p>
                      <a:pPr algn="l" defTabSz="1828800">
                        <a:defRPr sz="1800"/>
                      </a:pPr>
                      <a:r>
                        <a:rPr sz="3000"/>
                        <a:t>Word2Vec</a:t>
                      </a:r>
                    </a:p>
                  </a:txBody>
                  <a:tcPr marL="0" marR="0" marT="0" marB="0" horzOverflow="overflow"/>
                </a:tc>
                <a:tc>
                  <a:txBody>
                    <a:bodyPr/>
                    <a:lstStyle/>
                    <a:p>
                      <a:pPr algn="l" defTabSz="1828800">
                        <a:defRPr sz="1800"/>
                      </a:pPr>
                      <a:r>
                        <a:rPr sz="2800" dirty="0"/>
                        <a:t>A model in which each document is represented as the average of the word embedding vectors for that document.</a:t>
                      </a:r>
                    </a:p>
                  </a:txBody>
                  <a:tcPr marL="0" marR="0" marT="0" marB="0" horzOverflow="overflow"/>
                </a:tc>
                <a:tc rowSpan="3">
                  <a:txBody>
                    <a:bodyPr/>
                    <a:lstStyle/>
                    <a:p>
                      <a:pPr algn="l" defTabSz="1828800">
                        <a:defRPr sz="1800"/>
                      </a:pPr>
                      <a:r>
                        <a:rPr sz="2800"/>
                        <a:t>Word representation models</a:t>
                      </a:r>
                    </a:p>
                  </a:txBody>
                  <a:tcPr marL="0" marR="0" marT="0" marB="0" horzOverflow="overflow"/>
                </a:tc>
                <a:extLst>
                  <a:ext uri="{0D108BD9-81ED-4DB2-BD59-A6C34878D82A}">
                    <a16:rowId xmlns:a16="http://schemas.microsoft.com/office/drawing/2014/main" val="10004"/>
                  </a:ext>
                </a:extLst>
              </a:tr>
              <a:tr h="876300">
                <a:tc>
                  <a:txBody>
                    <a:bodyPr/>
                    <a:lstStyle/>
                    <a:p>
                      <a:pPr algn="l" defTabSz="1828800">
                        <a:defRPr sz="1800"/>
                      </a:pPr>
                      <a:r>
                        <a:rPr sz="3000" dirty="0"/>
                        <a:t>Word2Vec_pre</a:t>
                      </a:r>
                    </a:p>
                  </a:txBody>
                  <a:tcPr marL="0" marR="0" marT="0" marB="0" horzOverflow="overflow"/>
                </a:tc>
                <a:tc>
                  <a:txBody>
                    <a:bodyPr/>
                    <a:lstStyle/>
                    <a:p>
                      <a:pPr algn="l">
                        <a:defRPr sz="1800"/>
                      </a:pPr>
                      <a:r>
                        <a:rPr sz="2800" dirty="0"/>
                        <a:t>Pre-trained word embeddings which contain 300-dimensional vectors for 3 million words and phrases from Google News.</a:t>
                      </a:r>
                    </a:p>
                  </a:txBody>
                  <a:tcPr marL="0" marR="0" marT="0" marB="0" horzOverflow="overflow"/>
                </a:tc>
                <a:tc vMerge="1">
                  <a:txBody>
                    <a:bodyPr/>
                    <a:lstStyle/>
                    <a:p>
                      <a:endParaRPr lang="en-US"/>
                    </a:p>
                  </a:txBody>
                  <a:tcPr/>
                </a:tc>
                <a:extLst>
                  <a:ext uri="{0D108BD9-81ED-4DB2-BD59-A6C34878D82A}">
                    <a16:rowId xmlns:a16="http://schemas.microsoft.com/office/drawing/2014/main" val="10005"/>
                  </a:ext>
                </a:extLst>
              </a:tr>
              <a:tr h="876300">
                <a:tc>
                  <a:txBody>
                    <a:bodyPr/>
                    <a:lstStyle/>
                    <a:p>
                      <a:pPr algn="l" defTabSz="1828800">
                        <a:defRPr sz="1800"/>
                      </a:pPr>
                      <a:r>
                        <a:rPr sz="3000"/>
                        <a:t>Doc2Vec</a:t>
                      </a:r>
                    </a:p>
                  </a:txBody>
                  <a:tcPr marL="0" marR="0" marT="0" marB="0" horzOverflow="overflow"/>
                </a:tc>
                <a:tc>
                  <a:txBody>
                    <a:bodyPr/>
                    <a:lstStyle/>
                    <a:p>
                      <a:pPr algn="l" defTabSz="1828800">
                        <a:defRPr sz="1800"/>
                      </a:pPr>
                      <a:r>
                        <a:rPr sz="2800"/>
                        <a:t>A distributed representation model inspired by Word2Vec which can directly learn vector representations of documents. </a:t>
                      </a:r>
                    </a:p>
                  </a:txBody>
                  <a:tcPr marL="0" marR="0" marT="0" marB="0" horzOverflow="overflow"/>
                </a:tc>
                <a:tc vMerge="1">
                  <a:txBody>
                    <a:bodyPr/>
                    <a:lstStyle/>
                    <a:p>
                      <a:endParaRPr lang="en-US"/>
                    </a:p>
                  </a:txBody>
                  <a:tcPr/>
                </a:tc>
                <a:extLst>
                  <a:ext uri="{0D108BD9-81ED-4DB2-BD59-A6C34878D82A}">
                    <a16:rowId xmlns:a16="http://schemas.microsoft.com/office/drawing/2014/main" val="10006"/>
                  </a:ext>
                </a:extLst>
              </a:tr>
              <a:tr h="444500">
                <a:tc>
                  <a:txBody>
                    <a:bodyPr/>
                    <a:lstStyle/>
                    <a:p>
                      <a:pPr algn="l" defTabSz="1828800">
                        <a:defRPr sz="1800"/>
                      </a:pPr>
                      <a:r>
                        <a:rPr sz="3000"/>
                        <a:t>AE</a:t>
                      </a:r>
                    </a:p>
                  </a:txBody>
                  <a:tcPr marL="0" marR="0" marT="0" marB="0" horzOverflow="overflow"/>
                </a:tc>
                <a:tc>
                  <a:txBody>
                    <a:bodyPr/>
                    <a:lstStyle/>
                    <a:p>
                      <a:pPr algn="l" defTabSz="1828800">
                        <a:defRPr sz="1800"/>
                      </a:pPr>
                      <a:r>
                        <a:rPr sz="2800"/>
                        <a:t>A basic one-hidden-layer autoencoder. </a:t>
                      </a:r>
                    </a:p>
                  </a:txBody>
                  <a:tcPr marL="0" marR="0" marT="0" marB="0" horzOverflow="overflow"/>
                </a:tc>
                <a:tc rowSpan="6">
                  <a:txBody>
                    <a:bodyPr/>
                    <a:lstStyle/>
                    <a:p>
                      <a:pPr algn="l" defTabSz="1828800">
                        <a:defRPr sz="1800"/>
                      </a:pPr>
                      <a:r>
                        <a:rPr sz="2800"/>
                        <a:t>Autoencoders</a:t>
                      </a:r>
                    </a:p>
                  </a:txBody>
                  <a:tcPr marL="0" marR="0" marT="0" marB="0" horzOverflow="overflow"/>
                </a:tc>
                <a:extLst>
                  <a:ext uri="{0D108BD9-81ED-4DB2-BD59-A6C34878D82A}">
                    <a16:rowId xmlns:a16="http://schemas.microsoft.com/office/drawing/2014/main" val="10007"/>
                  </a:ext>
                </a:extLst>
              </a:tr>
              <a:tr h="876300">
                <a:tc>
                  <a:txBody>
                    <a:bodyPr/>
                    <a:lstStyle/>
                    <a:p>
                      <a:pPr algn="l" defTabSz="1828800">
                        <a:defRPr sz="1800"/>
                      </a:pPr>
                      <a:r>
                        <a:rPr sz="3000"/>
                        <a:t>DAE (Denoising AE)</a:t>
                      </a:r>
                    </a:p>
                  </a:txBody>
                  <a:tcPr marL="0" marR="0" marT="0" marB="0" horzOverflow="overflow"/>
                </a:tc>
                <a:tc>
                  <a:txBody>
                    <a:bodyPr/>
                    <a:lstStyle/>
                    <a:p>
                      <a:pPr algn="l" defTabSz="1828800">
                        <a:defRPr sz="1800"/>
                      </a:pPr>
                      <a:r>
                        <a:rPr sz="2800" dirty="0"/>
                        <a:t>A denoising autoencoder that accepts a corrupted version of the input data while the output is still the original uncorrupted data. </a:t>
                      </a:r>
                    </a:p>
                  </a:txBody>
                  <a:tcPr marL="0" marR="0" marT="0" marB="0" horzOverflow="overflow"/>
                </a:tc>
                <a:tc vMerge="1">
                  <a:txBody>
                    <a:bodyPr/>
                    <a:lstStyle/>
                    <a:p>
                      <a:endParaRPr lang="en-US"/>
                    </a:p>
                  </a:txBody>
                  <a:tcPr/>
                </a:tc>
                <a:extLst>
                  <a:ext uri="{0D108BD9-81ED-4DB2-BD59-A6C34878D82A}">
                    <a16:rowId xmlns:a16="http://schemas.microsoft.com/office/drawing/2014/main" val="10008"/>
                  </a:ext>
                </a:extLst>
              </a:tr>
              <a:tr h="895165">
                <a:tc>
                  <a:txBody>
                    <a:bodyPr/>
                    <a:lstStyle/>
                    <a:p>
                      <a:pPr algn="l" defTabSz="1828800">
                        <a:defRPr sz="1800"/>
                      </a:pPr>
                      <a:r>
                        <a:rPr sz="3000"/>
                        <a:t>CAE (Contractive AE)</a:t>
                      </a:r>
                    </a:p>
                  </a:txBody>
                  <a:tcPr marL="0" marR="0" marT="0" marB="0" horzOverflow="overflow"/>
                </a:tc>
                <a:tc>
                  <a:txBody>
                    <a:bodyPr/>
                    <a:lstStyle/>
                    <a:p>
                      <a:pPr algn="l">
                        <a:defRPr sz="1800"/>
                      </a:pPr>
                      <a:r>
                        <a:rPr sz="2800"/>
                        <a:t>A contractive autoencoder which introduces the Frobenius norm of the Jacobian matrix of the encoder activations into the regularization term.</a:t>
                      </a:r>
                    </a:p>
                  </a:txBody>
                  <a:tcPr marL="0" marR="0" marT="0" marB="0" horzOverflow="overflow"/>
                </a:tc>
                <a:tc vMerge="1">
                  <a:txBody>
                    <a:bodyPr/>
                    <a:lstStyle/>
                    <a:p>
                      <a:endParaRPr lang="en-US"/>
                    </a:p>
                  </a:txBody>
                  <a:tcPr/>
                </a:tc>
                <a:extLst>
                  <a:ext uri="{0D108BD9-81ED-4DB2-BD59-A6C34878D82A}">
                    <a16:rowId xmlns:a16="http://schemas.microsoft.com/office/drawing/2014/main" val="10009"/>
                  </a:ext>
                </a:extLst>
              </a:tr>
              <a:tr h="444500">
                <a:tc>
                  <a:txBody>
                    <a:bodyPr/>
                    <a:lstStyle/>
                    <a:p>
                      <a:pPr algn="l" defTabSz="1828800">
                        <a:defRPr sz="1800"/>
                      </a:pPr>
                      <a:r>
                        <a:rPr sz="3000"/>
                        <a:t>VAE (Variational AE)</a:t>
                      </a:r>
                    </a:p>
                  </a:txBody>
                  <a:tcPr marL="0" marR="0" marT="0" marB="0" horzOverflow="overflow"/>
                </a:tc>
                <a:tc>
                  <a:txBody>
                    <a:bodyPr/>
                    <a:lstStyle/>
                    <a:p>
                      <a:pPr algn="l">
                        <a:defRPr sz="1800"/>
                      </a:pPr>
                      <a:r>
                        <a:rPr sz="2800"/>
                        <a:t>A generative autoencoder inspired by variational inference. </a:t>
                      </a:r>
                    </a:p>
                  </a:txBody>
                  <a:tcPr marL="0" marR="0" marT="0" marB="0" horzOverflow="overflow"/>
                </a:tc>
                <a:tc vMerge="1">
                  <a:txBody>
                    <a:bodyPr/>
                    <a:lstStyle/>
                    <a:p>
                      <a:endParaRPr lang="en-US"/>
                    </a:p>
                  </a:txBody>
                  <a:tcPr/>
                </a:tc>
                <a:extLst>
                  <a:ext uri="{0D108BD9-81ED-4DB2-BD59-A6C34878D82A}">
                    <a16:rowId xmlns:a16="http://schemas.microsoft.com/office/drawing/2014/main" val="10010"/>
                  </a:ext>
                </a:extLst>
              </a:tr>
              <a:tr h="444500">
                <a:tc>
                  <a:txBody>
                    <a:bodyPr/>
                    <a:lstStyle/>
                    <a:p>
                      <a:pPr algn="l" defTabSz="1828800">
                        <a:defRPr sz="1800"/>
                      </a:pPr>
                      <a:r>
                        <a:rPr sz="3000"/>
                        <a:t>NVDM</a:t>
                      </a:r>
                    </a:p>
                  </a:txBody>
                  <a:tcPr marL="0" marR="0" marT="0" marB="0" horzOverflow="overflow"/>
                </a:tc>
                <a:tc>
                  <a:txBody>
                    <a:bodyPr/>
                    <a:lstStyle/>
                    <a:p>
                      <a:pPr algn="l" defTabSz="1828800">
                        <a:defRPr sz="1800"/>
                      </a:pPr>
                      <a:r>
                        <a:rPr sz="2800"/>
                        <a:t>A neural variational inference model for document modeling.</a:t>
                      </a:r>
                    </a:p>
                  </a:txBody>
                  <a:tcPr marL="0" marR="0" marT="0" marB="0" horzOverflow="overflow"/>
                </a:tc>
                <a:tc vMerge="1">
                  <a:txBody>
                    <a:bodyPr/>
                    <a:lstStyle/>
                    <a:p>
                      <a:endParaRPr lang="en-US"/>
                    </a:p>
                  </a:txBody>
                  <a:tcPr/>
                </a:tc>
                <a:extLst>
                  <a:ext uri="{0D108BD9-81ED-4DB2-BD59-A6C34878D82A}">
                    <a16:rowId xmlns:a16="http://schemas.microsoft.com/office/drawing/2014/main" val="10011"/>
                  </a:ext>
                </a:extLst>
              </a:tr>
              <a:tr h="876300">
                <a:tc>
                  <a:txBody>
                    <a:bodyPr/>
                    <a:lstStyle/>
                    <a:p>
                      <a:pPr algn="l" defTabSz="1828800">
                        <a:defRPr sz="1800"/>
                      </a:pPr>
                      <a:r>
                        <a:rPr sz="3000"/>
                        <a:t>KSAE (K-Sparse AE)</a:t>
                      </a:r>
                    </a:p>
                  </a:txBody>
                  <a:tcPr marL="0" marR="0" marT="0" marB="0" horzOverflow="overflow"/>
                </a:tc>
                <a:tc>
                  <a:txBody>
                    <a:bodyPr/>
                    <a:lstStyle/>
                    <a:p>
                      <a:pPr algn="l">
                        <a:defRPr sz="1800"/>
                      </a:pPr>
                      <a:r>
                        <a:rPr sz="2800" dirty="0"/>
                        <a:t>A competitive autoencoder which explicitly enforces sparsity by only keeping the k highest activities in the feedforward phase.</a:t>
                      </a:r>
                    </a:p>
                  </a:txBody>
                  <a:tcPr marL="0" marR="0" marT="0" marB="0" horzOverflow="overflow"/>
                </a:tc>
                <a:tc vMerge="1">
                  <a:txBody>
                    <a:bodyPr/>
                    <a:lstStyle/>
                    <a:p>
                      <a:endParaRPr lang="en-US"/>
                    </a:p>
                  </a:txBody>
                  <a:tcPr/>
                </a:tc>
                <a:extLst>
                  <a:ext uri="{0D108BD9-81ED-4DB2-BD59-A6C34878D82A}">
                    <a16:rowId xmlns:a16="http://schemas.microsoft.com/office/drawing/2014/main" val="10012"/>
                  </a:ext>
                </a:extLst>
              </a:tr>
            </a:tbl>
          </a:graphicData>
        </a:graphic>
      </p:graphicFrame>
      <p:sp>
        <p:nvSpPr>
          <p:cNvPr id="629" name="Summary of baselines."/>
          <p:cNvSpPr txBox="1"/>
          <p:nvPr/>
        </p:nvSpPr>
        <p:spPr>
          <a:xfrm>
            <a:off x="9639972" y="11279115"/>
            <a:ext cx="5104056" cy="7670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lnSpc>
                <a:spcPts val="7300"/>
              </a:lnSpc>
              <a:spcBef>
                <a:spcPts val="2400"/>
              </a:spcBef>
              <a:defRPr sz="3800">
                <a:latin typeface="+mj-lt"/>
                <a:ea typeface="+mj-ea"/>
                <a:cs typeface="+mj-cs"/>
                <a:sym typeface="Helvetica"/>
              </a:defRPr>
            </a:lvl1pPr>
          </a:lstStyle>
          <a:p>
            <a:r>
              <a:rPr dirty="0"/>
              <a:t>Summary of baselines.</a:t>
            </a:r>
          </a:p>
        </p:txBody>
      </p:sp>
      <p:sp>
        <p:nvSpPr>
          <p:cNvPr id="630" name="Experiments: Baselines"/>
          <p:cNvSpPr txBox="1"/>
          <p:nvPr/>
        </p:nvSpPr>
        <p:spPr>
          <a:xfrm>
            <a:off x="8790643" y="493739"/>
            <a:ext cx="8358670" cy="92332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4800" b="1">
                <a:latin typeface="+mj-lt"/>
                <a:ea typeface="+mj-ea"/>
                <a:cs typeface="+mj-cs"/>
                <a:sym typeface="Helvetica"/>
              </a:defRPr>
            </a:lvl1pPr>
          </a:lstStyle>
          <a:p>
            <a:r>
              <a:rPr dirty="0"/>
              <a:t>Experiments: Baselines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CA on the 20-dimensional document representations from the 20 Newsgroups dataset."/>
          <p:cNvSpPr txBox="1"/>
          <p:nvPr/>
        </p:nvSpPr>
        <p:spPr>
          <a:xfrm>
            <a:off x="2476964" y="10178329"/>
            <a:ext cx="19229544" cy="76943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3800"/>
            </a:lvl1pPr>
          </a:lstStyle>
          <a:p>
            <a:r>
              <a:rPr dirty="0">
                <a:latin typeface="Helvetica" pitchFamily="2" charset="0"/>
              </a:rPr>
              <a:t>PCA on the 20-dimensional document representations from the 20 Newsgroups dataset.</a:t>
            </a:r>
          </a:p>
        </p:txBody>
      </p:sp>
      <p:grpSp>
        <p:nvGrpSpPr>
          <p:cNvPr id="647" name="Group"/>
          <p:cNvGrpSpPr/>
          <p:nvPr/>
        </p:nvGrpSpPr>
        <p:grpSpPr>
          <a:xfrm>
            <a:off x="1349431" y="2923971"/>
            <a:ext cx="21484612" cy="6651889"/>
            <a:chOff x="0" y="0"/>
            <a:chExt cx="21484611" cy="6651888"/>
          </a:xfrm>
        </p:grpSpPr>
        <p:grpSp>
          <p:nvGrpSpPr>
            <p:cNvPr id="637" name="Group"/>
            <p:cNvGrpSpPr/>
            <p:nvPr/>
          </p:nvGrpSpPr>
          <p:grpSpPr>
            <a:xfrm>
              <a:off x="0" y="87749"/>
              <a:ext cx="5675080" cy="6564139"/>
              <a:chOff x="0" y="0"/>
              <a:chExt cx="5675079" cy="6564137"/>
            </a:xfrm>
          </p:grpSpPr>
          <p:pic>
            <p:nvPicPr>
              <p:cNvPr id="635" name="20news_ae_20D_sigm_noweight_test_pca12.png" descr="20news_ae_20D_sigm_noweight_test_pca12.png"/>
              <p:cNvPicPr>
                <a:picLocks noChangeAspect="1"/>
              </p:cNvPicPr>
              <p:nvPr/>
            </p:nvPicPr>
            <p:blipFill>
              <a:blip r:embed="rId3"/>
              <a:stretch>
                <a:fillRect/>
              </a:stretch>
            </p:blipFill>
            <p:spPr>
              <a:xfrm>
                <a:off x="0" y="0"/>
                <a:ext cx="5675079" cy="5675079"/>
              </a:xfrm>
              <a:prstGeom prst="rect">
                <a:avLst/>
              </a:prstGeom>
              <a:ln w="12700" cap="flat">
                <a:noFill/>
                <a:miter lim="400000"/>
              </a:ln>
              <a:effectLst/>
            </p:spPr>
          </p:pic>
          <p:sp>
            <p:nvSpPr>
              <p:cNvPr id="636" name="AE"/>
              <p:cNvSpPr txBox="1"/>
              <p:nvPr/>
            </p:nvSpPr>
            <p:spPr>
              <a:xfrm>
                <a:off x="1730878" y="5825475"/>
                <a:ext cx="800217" cy="7386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r>
                  <a:rPr dirty="0">
                    <a:latin typeface="Helvetica" pitchFamily="2" charset="0"/>
                  </a:rPr>
                  <a:t>AE</a:t>
                </a:r>
              </a:p>
            </p:txBody>
          </p:sp>
        </p:grpSp>
        <p:grpSp>
          <p:nvGrpSpPr>
            <p:cNvPr id="640" name="Group"/>
            <p:cNvGrpSpPr/>
            <p:nvPr/>
          </p:nvGrpSpPr>
          <p:grpSpPr>
            <a:xfrm>
              <a:off x="5329396" y="87749"/>
              <a:ext cx="5675081" cy="6564139"/>
              <a:chOff x="0" y="0"/>
              <a:chExt cx="5675079" cy="6564137"/>
            </a:xfrm>
          </p:grpSpPr>
          <p:pic>
            <p:nvPicPr>
              <p:cNvPr id="638" name="20news_ksae_k6_20D_linear_test_pca12.png" descr="20news_ksae_k6_20D_linear_test_pca12.png"/>
              <p:cNvPicPr>
                <a:picLocks noChangeAspect="1"/>
              </p:cNvPicPr>
              <p:nvPr/>
            </p:nvPicPr>
            <p:blipFill>
              <a:blip r:embed="rId4"/>
              <a:stretch>
                <a:fillRect/>
              </a:stretch>
            </p:blipFill>
            <p:spPr>
              <a:xfrm>
                <a:off x="0" y="0"/>
                <a:ext cx="5675079" cy="5675079"/>
              </a:xfrm>
              <a:prstGeom prst="rect">
                <a:avLst/>
              </a:prstGeom>
              <a:ln w="12700" cap="flat">
                <a:noFill/>
                <a:miter lim="400000"/>
              </a:ln>
              <a:effectLst/>
            </p:spPr>
          </p:pic>
          <p:sp>
            <p:nvSpPr>
              <p:cNvPr id="639" name="KSAE"/>
              <p:cNvSpPr txBox="1"/>
              <p:nvPr/>
            </p:nvSpPr>
            <p:spPr>
              <a:xfrm>
                <a:off x="2217980" y="5825475"/>
                <a:ext cx="1415770" cy="7386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r>
                  <a:rPr dirty="0">
                    <a:latin typeface="Helvetica" pitchFamily="2" charset="0"/>
                  </a:rPr>
                  <a:t>KSAE</a:t>
                </a:r>
              </a:p>
            </p:txBody>
          </p:sp>
        </p:grpSp>
        <p:grpSp>
          <p:nvGrpSpPr>
            <p:cNvPr id="643" name="Group"/>
            <p:cNvGrpSpPr/>
            <p:nvPr/>
          </p:nvGrpSpPr>
          <p:grpSpPr>
            <a:xfrm>
              <a:off x="10460998" y="87749"/>
              <a:ext cx="5675081" cy="6564139"/>
              <a:chOff x="0" y="0"/>
              <a:chExt cx="5675079" cy="6564137"/>
            </a:xfrm>
          </p:grpSpPr>
          <p:pic>
            <p:nvPicPr>
              <p:cNvPr id="641" name="20news_lda_20D_iter10_test_pca12.png" descr="20news_lda_20D_iter10_test_pca12.png"/>
              <p:cNvPicPr>
                <a:picLocks noChangeAspect="1"/>
              </p:cNvPicPr>
              <p:nvPr/>
            </p:nvPicPr>
            <p:blipFill>
              <a:blip r:embed="rId5"/>
              <a:stretch>
                <a:fillRect/>
              </a:stretch>
            </p:blipFill>
            <p:spPr>
              <a:xfrm>
                <a:off x="0" y="0"/>
                <a:ext cx="5675079" cy="5675079"/>
              </a:xfrm>
              <a:prstGeom prst="rect">
                <a:avLst/>
              </a:prstGeom>
              <a:ln w="12700" cap="flat">
                <a:noFill/>
                <a:miter lim="400000"/>
              </a:ln>
              <a:effectLst/>
            </p:spPr>
          </p:pic>
          <p:sp>
            <p:nvSpPr>
              <p:cNvPr id="642" name="LDA"/>
              <p:cNvSpPr txBox="1"/>
              <p:nvPr/>
            </p:nvSpPr>
            <p:spPr>
              <a:xfrm>
                <a:off x="2342613" y="5825475"/>
                <a:ext cx="1082346" cy="7386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r>
                  <a:rPr dirty="0">
                    <a:latin typeface="Helvetica" pitchFamily="2" charset="0"/>
                  </a:rPr>
                  <a:t>LDA</a:t>
                </a:r>
              </a:p>
            </p:txBody>
          </p:sp>
        </p:grpSp>
        <p:grpSp>
          <p:nvGrpSpPr>
            <p:cNvPr id="646" name="Group"/>
            <p:cNvGrpSpPr/>
            <p:nvPr/>
          </p:nvGrpSpPr>
          <p:grpSpPr>
            <a:xfrm>
              <a:off x="15721781" y="0"/>
              <a:ext cx="5762830" cy="6651888"/>
              <a:chOff x="0" y="0"/>
              <a:chExt cx="5762829" cy="6651887"/>
            </a:xfrm>
          </p:grpSpPr>
          <p:pic>
            <p:nvPicPr>
              <p:cNvPr id="644" name="20news_kate_k6_20D_tanhneg_noweight_test_pca12.png" descr="20news_kate_k6_20D_tanhneg_noweight_test_pca12.png"/>
              <p:cNvPicPr>
                <a:picLocks noChangeAspect="1"/>
              </p:cNvPicPr>
              <p:nvPr/>
            </p:nvPicPr>
            <p:blipFill>
              <a:blip r:embed="rId6"/>
              <a:stretch>
                <a:fillRect/>
              </a:stretch>
            </p:blipFill>
            <p:spPr>
              <a:xfrm>
                <a:off x="0" y="0"/>
                <a:ext cx="5762829" cy="5762829"/>
              </a:xfrm>
              <a:prstGeom prst="rect">
                <a:avLst/>
              </a:prstGeom>
              <a:ln w="12700" cap="flat">
                <a:noFill/>
                <a:miter lim="400000"/>
              </a:ln>
              <a:effectLst/>
            </p:spPr>
          </p:pic>
          <p:sp>
            <p:nvSpPr>
              <p:cNvPr id="645" name="KATE"/>
              <p:cNvSpPr txBox="1"/>
              <p:nvPr/>
            </p:nvSpPr>
            <p:spPr>
              <a:xfrm>
                <a:off x="2277881" y="5913225"/>
                <a:ext cx="1390122" cy="7386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a:solidFill>
                      <a:srgbClr val="FF2939"/>
                    </a:solidFill>
                  </a:defRPr>
                </a:lvl1pPr>
              </a:lstStyle>
              <a:p>
                <a:r>
                  <a:rPr dirty="0">
                    <a:latin typeface="Helvetica" pitchFamily="2" charset="0"/>
                  </a:rPr>
                  <a:t>KATE</a:t>
                </a:r>
              </a:p>
            </p:txBody>
          </p:sp>
        </p:grpSp>
      </p:grpSp>
      <p:sp>
        <p:nvSpPr>
          <p:cNvPr id="648" name="Experiments: Visualization of Learned Document Representations"/>
          <p:cNvSpPr txBox="1"/>
          <p:nvPr/>
        </p:nvSpPr>
        <p:spPr>
          <a:xfrm>
            <a:off x="2048398" y="493739"/>
            <a:ext cx="20347160"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rPr dirty="0"/>
              <a:t>Experiments: Visualization of Learned Document Representations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4" name="Group"/>
          <p:cNvGrpSpPr/>
          <p:nvPr/>
        </p:nvGrpSpPr>
        <p:grpSpPr>
          <a:xfrm>
            <a:off x="3224714" y="1810924"/>
            <a:ext cx="8077508" cy="4897759"/>
            <a:chOff x="0" y="0"/>
            <a:chExt cx="8077506" cy="4897758"/>
          </a:xfrm>
        </p:grpSpPr>
        <p:pic>
          <p:nvPicPr>
            <p:cNvPr id="652" name="20news_ae_20D_sigm_noweight_test_tsne.png" descr="20news_ae_20D_sigm_noweight_test_tsne.png"/>
            <p:cNvPicPr>
              <a:picLocks noChangeAspect="1"/>
            </p:cNvPicPr>
            <p:nvPr/>
          </p:nvPicPr>
          <p:blipFill>
            <a:blip r:embed="rId3"/>
            <a:stretch>
              <a:fillRect/>
            </a:stretch>
          </p:blipFill>
          <p:spPr>
            <a:xfrm>
              <a:off x="0" y="0"/>
              <a:ext cx="8077507" cy="4183476"/>
            </a:xfrm>
            <a:prstGeom prst="rect">
              <a:avLst/>
            </a:prstGeom>
            <a:ln w="12700" cap="flat">
              <a:noFill/>
              <a:miter lim="400000"/>
            </a:ln>
            <a:effectLst/>
          </p:spPr>
        </p:pic>
        <p:sp>
          <p:nvSpPr>
            <p:cNvPr id="653" name="AE"/>
            <p:cNvSpPr txBox="1"/>
            <p:nvPr/>
          </p:nvSpPr>
          <p:spPr>
            <a:xfrm>
              <a:off x="3389701" y="4220090"/>
              <a:ext cx="1052915" cy="67766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rPr dirty="0">
                  <a:latin typeface="Helvetica" pitchFamily="2" charset="0"/>
                </a:rPr>
                <a:t>AE</a:t>
              </a:r>
            </a:p>
          </p:txBody>
        </p:sp>
      </p:grpSp>
      <p:grpSp>
        <p:nvGrpSpPr>
          <p:cNvPr id="657" name="Group"/>
          <p:cNvGrpSpPr/>
          <p:nvPr/>
        </p:nvGrpSpPr>
        <p:grpSpPr>
          <a:xfrm>
            <a:off x="12637844" y="1851467"/>
            <a:ext cx="8072137" cy="4897759"/>
            <a:chOff x="0" y="0"/>
            <a:chExt cx="8072136" cy="4897758"/>
          </a:xfrm>
        </p:grpSpPr>
        <p:pic>
          <p:nvPicPr>
            <p:cNvPr id="655" name="20news_ksae_k6_20D_linear_test_tsne.png" descr="20news_ksae_k6_20D_linear_test_tsne.png"/>
            <p:cNvPicPr>
              <a:picLocks noChangeAspect="1"/>
            </p:cNvPicPr>
            <p:nvPr/>
          </p:nvPicPr>
          <p:blipFill>
            <a:blip r:embed="rId4"/>
            <a:stretch>
              <a:fillRect/>
            </a:stretch>
          </p:blipFill>
          <p:spPr>
            <a:xfrm>
              <a:off x="0" y="0"/>
              <a:ext cx="8072137" cy="4180695"/>
            </a:xfrm>
            <a:prstGeom prst="rect">
              <a:avLst/>
            </a:prstGeom>
            <a:ln w="12700" cap="flat">
              <a:noFill/>
              <a:miter lim="400000"/>
            </a:ln>
            <a:effectLst/>
          </p:spPr>
        </p:pic>
        <p:sp>
          <p:nvSpPr>
            <p:cNvPr id="656" name="KSAE"/>
            <p:cNvSpPr txBox="1"/>
            <p:nvPr/>
          </p:nvSpPr>
          <p:spPr>
            <a:xfrm>
              <a:off x="3197588" y="4207890"/>
              <a:ext cx="1531171" cy="68986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rPr dirty="0">
                  <a:latin typeface="Helvetica" pitchFamily="2" charset="0"/>
                </a:rPr>
                <a:t>KSAE</a:t>
              </a:r>
            </a:p>
          </p:txBody>
        </p:sp>
      </p:grpSp>
      <p:grpSp>
        <p:nvGrpSpPr>
          <p:cNvPr id="660" name="Group"/>
          <p:cNvGrpSpPr/>
          <p:nvPr/>
        </p:nvGrpSpPr>
        <p:grpSpPr>
          <a:xfrm>
            <a:off x="12624117" y="6786892"/>
            <a:ext cx="7836525" cy="4716802"/>
            <a:chOff x="0" y="-147450"/>
            <a:chExt cx="7836523" cy="4716801"/>
          </a:xfrm>
        </p:grpSpPr>
        <p:pic>
          <p:nvPicPr>
            <p:cNvPr id="658" name="20news_kate_k6_20D_tanhneg_noweight_test_tsne.png" descr="20news_kate_k6_20D_tanhneg_noweight_test_tsne.png"/>
            <p:cNvPicPr>
              <a:picLocks noChangeAspect="1"/>
            </p:cNvPicPr>
            <p:nvPr/>
          </p:nvPicPr>
          <p:blipFill>
            <a:blip r:embed="rId5"/>
            <a:stretch>
              <a:fillRect/>
            </a:stretch>
          </p:blipFill>
          <p:spPr>
            <a:xfrm>
              <a:off x="0" y="-147451"/>
              <a:ext cx="7836524" cy="4058668"/>
            </a:xfrm>
            <a:prstGeom prst="rect">
              <a:avLst/>
            </a:prstGeom>
            <a:ln w="12700" cap="flat">
              <a:noFill/>
              <a:miter lim="400000"/>
            </a:ln>
            <a:effectLst/>
          </p:spPr>
        </p:pic>
        <p:sp>
          <p:nvSpPr>
            <p:cNvPr id="659" name="KATE"/>
            <p:cNvSpPr txBox="1"/>
            <p:nvPr/>
          </p:nvSpPr>
          <p:spPr>
            <a:xfrm>
              <a:off x="3340780" y="3895273"/>
              <a:ext cx="1493630" cy="67407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a:solidFill>
                    <a:srgbClr val="FF2939"/>
                  </a:solidFill>
                </a:defRPr>
              </a:lvl1pPr>
            </a:lstStyle>
            <a:p>
              <a:r>
                <a:rPr dirty="0">
                  <a:latin typeface="Helvetica" pitchFamily="2" charset="0"/>
                </a:rPr>
                <a:t>KATE</a:t>
              </a:r>
            </a:p>
          </p:txBody>
        </p:sp>
      </p:grpSp>
      <p:grpSp>
        <p:nvGrpSpPr>
          <p:cNvPr id="663" name="Group"/>
          <p:cNvGrpSpPr/>
          <p:nvPr/>
        </p:nvGrpSpPr>
        <p:grpSpPr>
          <a:xfrm>
            <a:off x="3224714" y="6757465"/>
            <a:ext cx="8077508" cy="4852270"/>
            <a:chOff x="0" y="0"/>
            <a:chExt cx="8077506" cy="4852268"/>
          </a:xfrm>
        </p:grpSpPr>
        <p:pic>
          <p:nvPicPr>
            <p:cNvPr id="661" name="20news_lda_20D_iter10_test_tsne.png" descr="20news_lda_20D_iter10_test_tsne.png"/>
            <p:cNvPicPr>
              <a:picLocks noChangeAspect="1"/>
            </p:cNvPicPr>
            <p:nvPr/>
          </p:nvPicPr>
          <p:blipFill>
            <a:blip r:embed="rId6"/>
            <a:stretch>
              <a:fillRect/>
            </a:stretch>
          </p:blipFill>
          <p:spPr>
            <a:xfrm>
              <a:off x="0" y="0"/>
              <a:ext cx="8077507" cy="4183476"/>
            </a:xfrm>
            <a:prstGeom prst="rect">
              <a:avLst/>
            </a:prstGeom>
            <a:ln w="12700" cap="flat">
              <a:noFill/>
              <a:miter lim="400000"/>
            </a:ln>
            <a:effectLst/>
          </p:spPr>
        </p:pic>
        <p:sp>
          <p:nvSpPr>
            <p:cNvPr id="662" name="LDA"/>
            <p:cNvSpPr txBox="1"/>
            <p:nvPr/>
          </p:nvSpPr>
          <p:spPr>
            <a:xfrm>
              <a:off x="3242655" y="4174600"/>
              <a:ext cx="1592197" cy="67766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rPr dirty="0">
                  <a:latin typeface="Helvetica" pitchFamily="2" charset="0"/>
                </a:rPr>
                <a:t>LDA</a:t>
              </a:r>
            </a:p>
          </p:txBody>
        </p:sp>
      </p:grpSp>
      <p:sp>
        <p:nvSpPr>
          <p:cNvPr id="664" name="Experiments: Visualization of Learned Document Representations (cont’d)"/>
          <p:cNvSpPr txBox="1"/>
          <p:nvPr/>
        </p:nvSpPr>
        <p:spPr>
          <a:xfrm>
            <a:off x="1337198" y="493740"/>
            <a:ext cx="22609730" cy="92332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lvl1pPr>
              <a:defRPr sz="4800" b="1">
                <a:latin typeface="+mj-lt"/>
                <a:ea typeface="+mj-ea"/>
                <a:cs typeface="+mj-cs"/>
                <a:sym typeface="Helvetica"/>
              </a:defRPr>
            </a:lvl1pPr>
          </a:lstStyle>
          <a:p>
            <a:r>
              <a:rPr dirty="0"/>
              <a:t>Experiments: Visualization of Learned Document Representations (cont’d)</a:t>
            </a:r>
          </a:p>
        </p:txBody>
      </p:sp>
      <p:sp>
        <p:nvSpPr>
          <p:cNvPr id="665" name="T-SNE on the 20-dimensional document representations from the 20 Newsgroups dataset."/>
          <p:cNvSpPr txBox="1"/>
          <p:nvPr/>
        </p:nvSpPr>
        <p:spPr>
          <a:xfrm>
            <a:off x="2382626" y="11715322"/>
            <a:ext cx="19618747" cy="76943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3800"/>
            </a:lvl1pPr>
          </a:lstStyle>
          <a:p>
            <a:r>
              <a:rPr dirty="0">
                <a:latin typeface="Helvetica" pitchFamily="2" charset="0"/>
              </a:rPr>
              <a:t>T-SNE on the 20-dimensional document representations from the 20 Newsgroups dataset.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Experiments: Topics Learned by Various Models"/>
          <p:cNvSpPr txBox="1"/>
          <p:nvPr/>
        </p:nvSpPr>
        <p:spPr>
          <a:xfrm>
            <a:off x="4918598" y="493740"/>
            <a:ext cx="14425651"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Experiments: Topics Learned by Various Models</a:t>
            </a:r>
          </a:p>
        </p:txBody>
      </p:sp>
      <p:grpSp>
        <p:nvGrpSpPr>
          <p:cNvPr id="678" name="Group"/>
          <p:cNvGrpSpPr/>
          <p:nvPr/>
        </p:nvGrpSpPr>
        <p:grpSpPr>
          <a:xfrm>
            <a:off x="4736868" y="1830275"/>
            <a:ext cx="19274693" cy="10590857"/>
            <a:chOff x="-1051836" y="0"/>
            <a:chExt cx="19274691" cy="10590855"/>
          </a:xfrm>
        </p:grpSpPr>
        <p:sp>
          <p:nvSpPr>
            <p:cNvPr id="670" name="Topics learned by various models from the 20 Newsgroups dataset."/>
            <p:cNvSpPr txBox="1"/>
            <p:nvPr/>
          </p:nvSpPr>
          <p:spPr>
            <a:xfrm>
              <a:off x="-1051836" y="9821416"/>
              <a:ext cx="14752415" cy="76943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3800"/>
              </a:lvl1pPr>
            </a:lstStyle>
            <a:p>
              <a:r>
                <a:rPr dirty="0">
                  <a:latin typeface="Helvetica" pitchFamily="2" charset="0"/>
                </a:rPr>
                <a:t>Topics learned by various models from the 20 Newsgroups dataset.</a:t>
              </a:r>
            </a:p>
          </p:txBody>
        </p:sp>
        <p:grpSp>
          <p:nvGrpSpPr>
            <p:cNvPr id="675" name="Group"/>
            <p:cNvGrpSpPr/>
            <p:nvPr/>
          </p:nvGrpSpPr>
          <p:grpSpPr>
            <a:xfrm>
              <a:off x="0" y="0"/>
              <a:ext cx="12648743" cy="9622357"/>
              <a:chOff x="0" y="0"/>
              <a:chExt cx="12648742" cy="9622356"/>
            </a:xfrm>
          </p:grpSpPr>
          <p:pic>
            <p:nvPicPr>
              <p:cNvPr id="671" name="Image" descr="Image"/>
              <p:cNvPicPr>
                <a:picLocks noChangeAspect="1"/>
              </p:cNvPicPr>
              <p:nvPr/>
            </p:nvPicPr>
            <p:blipFill>
              <a:blip r:embed="rId3"/>
              <a:stretch>
                <a:fillRect/>
              </a:stretch>
            </p:blipFill>
            <p:spPr>
              <a:xfrm>
                <a:off x="0" y="0"/>
                <a:ext cx="12648743" cy="9622357"/>
              </a:xfrm>
              <a:prstGeom prst="rect">
                <a:avLst/>
              </a:prstGeom>
              <a:ln w="12700" cap="flat">
                <a:noFill/>
                <a:miter lim="400000"/>
              </a:ln>
              <a:effectLst/>
            </p:spPr>
          </p:pic>
          <p:sp>
            <p:nvSpPr>
              <p:cNvPr id="672" name="Oval"/>
              <p:cNvSpPr/>
              <p:nvPr/>
            </p:nvSpPr>
            <p:spPr>
              <a:xfrm>
                <a:off x="5454309" y="2425533"/>
                <a:ext cx="7104616" cy="1217931"/>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673" name="Oval"/>
              <p:cNvSpPr/>
              <p:nvPr/>
            </p:nvSpPr>
            <p:spPr>
              <a:xfrm>
                <a:off x="5454309" y="4799758"/>
                <a:ext cx="7104616" cy="1217931"/>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674" name="Oval"/>
              <p:cNvSpPr/>
              <p:nvPr/>
            </p:nvSpPr>
            <p:spPr>
              <a:xfrm>
                <a:off x="5454309" y="7169354"/>
                <a:ext cx="7104616" cy="1217931"/>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sp>
          <p:nvSpPr>
            <p:cNvPr id="676" name="AE-like models:…"/>
            <p:cNvSpPr txBox="1"/>
            <p:nvPr/>
          </p:nvSpPr>
          <p:spPr>
            <a:xfrm>
              <a:off x="12721651" y="1517772"/>
              <a:ext cx="5501204" cy="111506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rPr dirty="0"/>
                <a:t>AE-like models:</a:t>
              </a:r>
            </a:p>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rPr dirty="0"/>
                <a:t>hidden-input weight matrix.</a:t>
              </a:r>
            </a:p>
          </p:txBody>
        </p:sp>
        <p:sp>
          <p:nvSpPr>
            <p:cNvPr id="677" name="LDA:…"/>
            <p:cNvSpPr txBox="1"/>
            <p:nvPr/>
          </p:nvSpPr>
          <p:spPr>
            <a:xfrm>
              <a:off x="12719166" y="3627015"/>
              <a:ext cx="4733053" cy="111506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rPr dirty="0"/>
                <a:t>LDA: </a:t>
              </a:r>
            </a:p>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rPr dirty="0"/>
                <a:t>topic-word distribution.</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Experiments: Word Representations Learned by Various Models"/>
          <p:cNvSpPr txBox="1"/>
          <p:nvPr/>
        </p:nvSpPr>
        <p:spPr>
          <a:xfrm>
            <a:off x="2784998" y="493740"/>
            <a:ext cx="18989912"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Experiments: Word Representations Learned by Various Models</a:t>
            </a:r>
          </a:p>
        </p:txBody>
      </p:sp>
      <p:grpSp>
        <p:nvGrpSpPr>
          <p:cNvPr id="688" name="Group"/>
          <p:cNvGrpSpPr/>
          <p:nvPr/>
        </p:nvGrpSpPr>
        <p:grpSpPr>
          <a:xfrm>
            <a:off x="2024927" y="1962510"/>
            <a:ext cx="22056750" cy="10560419"/>
            <a:chOff x="-1482433" y="0"/>
            <a:chExt cx="22056748" cy="10560418"/>
          </a:xfrm>
        </p:grpSpPr>
        <p:sp>
          <p:nvSpPr>
            <p:cNvPr id="683" name="Five nearest neighbors in the 20-D word representation space on the 20 Newsgroups dataset."/>
            <p:cNvSpPr txBox="1"/>
            <p:nvPr/>
          </p:nvSpPr>
          <p:spPr>
            <a:xfrm>
              <a:off x="-1482433" y="9790979"/>
              <a:ext cx="20510052" cy="76943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defRPr sz="3800">
                  <a:latin typeface="LinLibertineTB"/>
                  <a:ea typeface="LinLibertineTB"/>
                  <a:cs typeface="LinLibertineTB"/>
                  <a:sym typeface="LinLibertineTB"/>
                </a:defRPr>
              </a:lvl1pPr>
            </a:lstStyle>
            <a:p>
              <a:r>
                <a:rPr dirty="0">
                  <a:latin typeface="Helvetica" pitchFamily="2" charset="0"/>
                </a:rPr>
                <a:t>Five nearest neighbors in the 20-D word representation space on the 20 Newsgroups dataset.</a:t>
              </a:r>
            </a:p>
          </p:txBody>
        </p:sp>
        <p:grpSp>
          <p:nvGrpSpPr>
            <p:cNvPr id="686" name="Group"/>
            <p:cNvGrpSpPr/>
            <p:nvPr/>
          </p:nvGrpSpPr>
          <p:grpSpPr>
            <a:xfrm>
              <a:off x="0" y="0"/>
              <a:ext cx="17243342" cy="9635195"/>
              <a:chOff x="0" y="0"/>
              <a:chExt cx="17243341" cy="9635194"/>
            </a:xfrm>
          </p:grpSpPr>
          <p:pic>
            <p:nvPicPr>
              <p:cNvPr id="684" name="Image" descr="Image"/>
              <p:cNvPicPr>
                <a:picLocks noChangeAspect="1"/>
              </p:cNvPicPr>
              <p:nvPr/>
            </p:nvPicPr>
            <p:blipFill>
              <a:blip r:embed="rId3"/>
              <a:stretch>
                <a:fillRect/>
              </a:stretch>
            </p:blipFill>
            <p:spPr>
              <a:xfrm>
                <a:off x="0" y="0"/>
                <a:ext cx="17103961" cy="9635195"/>
              </a:xfrm>
              <a:prstGeom prst="rect">
                <a:avLst/>
              </a:prstGeom>
              <a:ln w="12700" cap="flat">
                <a:noFill/>
                <a:miter lim="400000"/>
              </a:ln>
              <a:effectLst/>
            </p:spPr>
          </p:pic>
          <p:sp>
            <p:nvSpPr>
              <p:cNvPr id="685" name="Oval"/>
              <p:cNvSpPr/>
              <p:nvPr/>
            </p:nvSpPr>
            <p:spPr>
              <a:xfrm>
                <a:off x="1960899" y="5069748"/>
                <a:ext cx="15282443" cy="2214377"/>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sp>
          <p:nvSpPr>
            <p:cNvPr id="687" name="AE-like models:…"/>
            <p:cNvSpPr txBox="1"/>
            <p:nvPr/>
          </p:nvSpPr>
          <p:spPr>
            <a:xfrm>
              <a:off x="17217029" y="3214338"/>
              <a:ext cx="3357286" cy="156464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rPr dirty="0"/>
                <a:t>AE-like models:</a:t>
              </a:r>
            </a:p>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rPr dirty="0"/>
                <a:t>input-hidden </a:t>
              </a:r>
            </a:p>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rPr dirty="0"/>
                <a:t>weight matrix.</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5" name="Group"/>
          <p:cNvGrpSpPr/>
          <p:nvPr/>
        </p:nvGrpSpPr>
        <p:grpSpPr>
          <a:xfrm>
            <a:off x="1228433" y="2008573"/>
            <a:ext cx="10684231" cy="10319935"/>
            <a:chOff x="-1655533" y="0"/>
            <a:chExt cx="10684230" cy="10319933"/>
          </a:xfrm>
        </p:grpSpPr>
        <p:sp>
          <p:nvSpPr>
            <p:cNvPr id="692" name="Classification accuracy on the 20 Newsgroups dataset."/>
            <p:cNvSpPr txBox="1"/>
            <p:nvPr/>
          </p:nvSpPr>
          <p:spPr>
            <a:xfrm>
              <a:off x="-1655533" y="9616353"/>
              <a:ext cx="10684230" cy="7035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lnSpc>
                  <a:spcPts val="6800"/>
                </a:lnSpc>
                <a:spcBef>
                  <a:spcPts val="2400"/>
                </a:spcBef>
                <a:defRPr sz="3400">
                  <a:latin typeface="+mj-lt"/>
                  <a:ea typeface="+mj-ea"/>
                  <a:cs typeface="+mj-cs"/>
                  <a:sym typeface="Helvetica"/>
                </a:defRPr>
              </a:lvl1pPr>
            </a:lstStyle>
            <a:p>
              <a:r>
                <a:rPr dirty="0"/>
                <a:t>Classification accuracy on the 20 Newsgroups dataset.</a:t>
              </a:r>
            </a:p>
          </p:txBody>
        </p:sp>
        <p:pic>
          <p:nvPicPr>
            <p:cNvPr id="693" name="Image" descr="Image"/>
            <p:cNvPicPr>
              <a:picLocks noChangeAspect="1"/>
            </p:cNvPicPr>
            <p:nvPr/>
          </p:nvPicPr>
          <p:blipFill>
            <a:blip r:embed="rId3"/>
            <a:stretch>
              <a:fillRect/>
            </a:stretch>
          </p:blipFill>
          <p:spPr>
            <a:xfrm>
              <a:off x="63537" y="0"/>
              <a:ext cx="7474689" cy="9441712"/>
            </a:xfrm>
            <a:prstGeom prst="rect">
              <a:avLst/>
            </a:prstGeom>
            <a:ln w="12700" cap="flat">
              <a:noFill/>
              <a:miter lim="400000"/>
            </a:ln>
            <a:effectLst/>
          </p:spPr>
        </p:pic>
        <p:sp>
          <p:nvSpPr>
            <p:cNvPr id="694" name="Oval"/>
            <p:cNvSpPr/>
            <p:nvPr/>
          </p:nvSpPr>
          <p:spPr>
            <a:xfrm>
              <a:off x="3800885" y="8753178"/>
              <a:ext cx="3831184" cy="587326"/>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sp>
        <p:nvSpPr>
          <p:cNvPr id="696" name="Experiments: Evaluating Learned Document Representations"/>
          <p:cNvSpPr txBox="1"/>
          <p:nvPr/>
        </p:nvSpPr>
        <p:spPr>
          <a:xfrm>
            <a:off x="2784998" y="493740"/>
            <a:ext cx="18133588"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Experiments: Evaluating Learned Document Representations</a:t>
            </a:r>
          </a:p>
        </p:txBody>
      </p:sp>
      <p:grpSp>
        <p:nvGrpSpPr>
          <p:cNvPr id="703" name="Group"/>
          <p:cNvGrpSpPr/>
          <p:nvPr/>
        </p:nvGrpSpPr>
        <p:grpSpPr>
          <a:xfrm>
            <a:off x="12170336" y="2050217"/>
            <a:ext cx="11370736" cy="10350957"/>
            <a:chOff x="-1119014" y="0"/>
            <a:chExt cx="11370735" cy="10350955"/>
          </a:xfrm>
        </p:grpSpPr>
        <p:grpSp>
          <p:nvGrpSpPr>
            <p:cNvPr id="699" name="Group"/>
            <p:cNvGrpSpPr/>
            <p:nvPr/>
          </p:nvGrpSpPr>
          <p:grpSpPr>
            <a:xfrm>
              <a:off x="-1119014" y="9562788"/>
              <a:ext cx="11370735" cy="788167"/>
              <a:chOff x="-433213" y="-102046"/>
              <a:chExt cx="11370734" cy="788165"/>
            </a:xfrm>
          </p:grpSpPr>
          <p:sp>
            <p:nvSpPr>
              <p:cNvPr id="697" name="Comparison of regression     score on the MRD dataset."/>
              <p:cNvSpPr txBox="1"/>
              <p:nvPr/>
            </p:nvSpPr>
            <p:spPr>
              <a:xfrm>
                <a:off x="-433213" y="-102046"/>
                <a:ext cx="11370734" cy="7881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lnSpc>
                    <a:spcPts val="6800"/>
                  </a:lnSpc>
                  <a:spcBef>
                    <a:spcPts val="2400"/>
                  </a:spcBef>
                  <a:defRPr sz="3400">
                    <a:latin typeface="+mj-lt"/>
                    <a:ea typeface="+mj-ea"/>
                    <a:cs typeface="+mj-cs"/>
                    <a:sym typeface="Helvetica"/>
                  </a:defRPr>
                </a:lvl1pPr>
              </a:lstStyle>
              <a:p>
                <a:r>
                  <a:rPr dirty="0"/>
                  <a:t>Comparison of regression     score on the MRD dataset.</a:t>
                </a:r>
              </a:p>
            </p:txBody>
          </p:sp>
          <p:pic>
            <p:nvPicPr>
              <p:cNvPr id="698" name="Image" descr="Image"/>
              <p:cNvPicPr>
                <a:picLocks noChangeAspect="1"/>
              </p:cNvPicPr>
              <p:nvPr/>
            </p:nvPicPr>
            <p:blipFill>
              <a:blip r:embed="rId4"/>
              <a:srcRect/>
              <a:stretch>
                <a:fillRect/>
              </a:stretch>
            </p:blipFill>
            <p:spPr>
              <a:xfrm>
                <a:off x="4711648" y="178898"/>
                <a:ext cx="447279" cy="492007"/>
              </a:xfrm>
              <a:prstGeom prst="rect">
                <a:avLst/>
              </a:prstGeom>
              <a:ln w="12700" cap="flat">
                <a:noFill/>
                <a:miter lim="400000"/>
              </a:ln>
              <a:effectLst/>
            </p:spPr>
          </p:pic>
        </p:grpSp>
        <p:grpSp>
          <p:nvGrpSpPr>
            <p:cNvPr id="702" name="Group"/>
            <p:cNvGrpSpPr/>
            <p:nvPr/>
          </p:nvGrpSpPr>
          <p:grpSpPr>
            <a:xfrm>
              <a:off x="156306" y="0"/>
              <a:ext cx="7765600" cy="9376735"/>
              <a:chOff x="0" y="0"/>
              <a:chExt cx="7765599" cy="9376734"/>
            </a:xfrm>
          </p:grpSpPr>
          <p:pic>
            <p:nvPicPr>
              <p:cNvPr id="700" name="Image" descr="Image"/>
              <p:cNvPicPr>
                <a:picLocks noChangeAspect="1"/>
              </p:cNvPicPr>
              <p:nvPr/>
            </p:nvPicPr>
            <p:blipFill>
              <a:blip r:embed="rId5"/>
              <a:stretch>
                <a:fillRect/>
              </a:stretch>
            </p:blipFill>
            <p:spPr>
              <a:xfrm>
                <a:off x="0" y="0"/>
                <a:ext cx="7655860" cy="9376735"/>
              </a:xfrm>
              <a:prstGeom prst="rect">
                <a:avLst/>
              </a:prstGeom>
              <a:ln w="12700" cap="flat">
                <a:noFill/>
                <a:miter lim="400000"/>
              </a:ln>
              <a:effectLst/>
            </p:spPr>
          </p:pic>
          <p:sp>
            <p:nvSpPr>
              <p:cNvPr id="701" name="Oval"/>
              <p:cNvSpPr/>
              <p:nvPr/>
            </p:nvSpPr>
            <p:spPr>
              <a:xfrm>
                <a:off x="3934415" y="8686133"/>
                <a:ext cx="3831185" cy="587326"/>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gr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Comparison of MLC F1 score on the Reuters RCV1-v2 and Wiki10+ datasets."/>
          <p:cNvSpPr txBox="1"/>
          <p:nvPr/>
        </p:nvSpPr>
        <p:spPr>
          <a:xfrm>
            <a:off x="3572658" y="11089793"/>
            <a:ext cx="16926429" cy="10212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lnSpc>
                <a:spcPts val="7300"/>
              </a:lnSpc>
              <a:spcBef>
                <a:spcPts val="2400"/>
              </a:spcBef>
              <a:defRPr sz="3800">
                <a:latin typeface="+mj-lt"/>
                <a:ea typeface="+mj-ea"/>
                <a:cs typeface="+mj-cs"/>
                <a:sym typeface="Helvetica"/>
              </a:defRPr>
            </a:lvl1pPr>
          </a:lstStyle>
          <a:p>
            <a:r>
              <a:rPr dirty="0">
                <a:latin typeface="Helvetica" pitchFamily="2" charset="0"/>
              </a:rPr>
              <a:t>Comparison of MLC F1 score on the Reuters RCV1-v2 and Wiki10+ datasets.</a:t>
            </a:r>
          </a:p>
        </p:txBody>
      </p:sp>
      <p:pic>
        <p:nvPicPr>
          <p:cNvPr id="708" name="Image" descr="Image"/>
          <p:cNvPicPr>
            <a:picLocks noChangeAspect="1"/>
          </p:cNvPicPr>
          <p:nvPr/>
        </p:nvPicPr>
        <p:blipFill>
          <a:blip r:embed="rId3"/>
          <a:stretch>
            <a:fillRect/>
          </a:stretch>
        </p:blipFill>
        <p:spPr>
          <a:xfrm>
            <a:off x="2099384" y="2547004"/>
            <a:ext cx="20853224" cy="8162832"/>
          </a:xfrm>
          <a:prstGeom prst="rect">
            <a:avLst/>
          </a:prstGeom>
          <a:ln w="12700">
            <a:miter lim="400000"/>
          </a:ln>
        </p:spPr>
      </p:pic>
      <p:sp>
        <p:nvSpPr>
          <p:cNvPr id="709" name="Oval"/>
          <p:cNvSpPr/>
          <p:nvPr/>
        </p:nvSpPr>
        <p:spPr>
          <a:xfrm>
            <a:off x="5753506" y="10038122"/>
            <a:ext cx="7901141" cy="655839"/>
          </a:xfrm>
          <a:prstGeom prst="ellipse">
            <a:avLst/>
          </a:prstGeom>
          <a:ln w="25400">
            <a:solidFill>
              <a:srgbClr val="E539BC"/>
            </a:solidFill>
            <a:custDash>
              <a:ds d="600000" sp="600000"/>
            </a:custDash>
            <a:miter lim="400000"/>
          </a:ln>
          <a:effectLst>
            <a:outerShdw blurRad="76200" dist="50800" dir="2700000" rotWithShape="0">
              <a:srgbClr val="000000">
                <a:alpha val="58916"/>
              </a:srgbClr>
            </a:outerShdw>
          </a:effectLst>
        </p:spPr>
        <p:txBody>
          <a:bodyPr tIns="91439" bIns="91439" anchor="ctr"/>
          <a:lstStyle/>
          <a:p>
            <a:endParaRPr/>
          </a:p>
        </p:txBody>
      </p:sp>
      <p:sp>
        <p:nvSpPr>
          <p:cNvPr id="710" name="Oval"/>
          <p:cNvSpPr/>
          <p:nvPr/>
        </p:nvSpPr>
        <p:spPr>
          <a:xfrm>
            <a:off x="14541504" y="10038122"/>
            <a:ext cx="8158627" cy="655839"/>
          </a:xfrm>
          <a:prstGeom prst="ellipse">
            <a:avLst/>
          </a:prstGeom>
          <a:ln w="25400">
            <a:solidFill>
              <a:srgbClr val="E539BC"/>
            </a:solidFill>
            <a:custDash>
              <a:ds d="600000" sp="600000"/>
            </a:custDash>
            <a:miter lim="400000"/>
          </a:ln>
          <a:effectLst>
            <a:outerShdw blurRad="76200" dist="50800" dir="2700000" rotWithShape="0">
              <a:srgbClr val="000000">
                <a:alpha val="58916"/>
              </a:srgbClr>
            </a:outerShdw>
          </a:effectLst>
        </p:spPr>
        <p:txBody>
          <a:bodyPr tIns="91439" bIns="91439" anchor="ctr"/>
          <a:lstStyle/>
          <a:p>
            <a:endParaRPr/>
          </a:p>
        </p:txBody>
      </p:sp>
      <p:sp>
        <p:nvSpPr>
          <p:cNvPr id="711" name="Experiments: Evaluating Learned Document Representations (cont’d)"/>
          <p:cNvSpPr txBox="1"/>
          <p:nvPr/>
        </p:nvSpPr>
        <p:spPr>
          <a:xfrm>
            <a:off x="2429398" y="493740"/>
            <a:ext cx="20476738"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Experiments: Evaluating Learned Document Representations (cont’d)</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p:cNvGrpSpPr/>
          <p:nvPr/>
        </p:nvGrpSpPr>
        <p:grpSpPr>
          <a:xfrm>
            <a:off x="301943" y="8242346"/>
            <a:ext cx="4106009" cy="1919590"/>
            <a:chOff x="-50800" y="0"/>
            <a:chExt cx="4106008" cy="1919588"/>
          </a:xfrm>
        </p:grpSpPr>
        <p:sp>
          <p:nvSpPr>
            <p:cNvPr id="138" name="Arrow"/>
            <p:cNvSpPr/>
            <p:nvPr/>
          </p:nvSpPr>
          <p:spPr>
            <a:xfrm rot="10795069">
              <a:off x="2292967" y="667148"/>
              <a:ext cx="1761823" cy="585449"/>
            </a:xfrm>
            <a:prstGeom prst="rightArrow">
              <a:avLst>
                <a:gd name="adj1" fmla="val 32000"/>
                <a:gd name="adj2" fmla="val 140153"/>
              </a:avLst>
            </a:prstGeom>
            <a:solidFill>
              <a:srgbClr val="794EFF"/>
            </a:solidFill>
            <a:ln w="25400" cap="flat">
              <a:solidFill>
                <a:srgbClr val="8A4020"/>
              </a:solidFill>
              <a:prstDash val="solid"/>
              <a:round/>
            </a:ln>
            <a:effectLst>
              <a:outerShdw blurRad="76200" dist="50800" dir="163702" rotWithShape="0">
                <a:srgbClr val="000000">
                  <a:alpha val="60000"/>
                </a:srgbClr>
              </a:outerShdw>
            </a:effectLst>
          </p:spPr>
          <p:txBody>
            <a:bodyPr wrap="square" lIns="91439" tIns="91439" rIns="91439" bIns="91439" numCol="1" anchor="ctr">
              <a:noAutofit/>
            </a:bodyPr>
            <a:lstStyle/>
            <a:p>
              <a:pPr>
                <a:defRPr>
                  <a:solidFill>
                    <a:srgbClr val="FFFFFF"/>
                  </a:solidFill>
                </a:defRPr>
              </a:pPr>
              <a:endParaRPr/>
            </a:p>
          </p:txBody>
        </p:sp>
        <p:sp>
          <p:nvSpPr>
            <p:cNvPr id="139" name="Auto-encoders"/>
            <p:cNvSpPr/>
            <p:nvPr/>
          </p:nvSpPr>
          <p:spPr>
            <a:xfrm>
              <a:off x="-50800" y="0"/>
              <a:ext cx="2249797" cy="1919589"/>
            </a:xfrm>
            <a:prstGeom prst="roundRect">
              <a:avLst>
                <a:gd name="adj" fmla="val 14770"/>
              </a:avLst>
            </a:prstGeom>
            <a:solidFill>
              <a:schemeClr val="accent1"/>
            </a:solidFill>
            <a:ln w="25400" cap="flat">
              <a:solidFill>
                <a:srgbClr val="A6600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noAutofit/>
            </a:bodyPr>
            <a:lstStyle>
              <a:lvl1pPr algn="ctr">
                <a:defRPr>
                  <a:solidFill>
                    <a:srgbClr val="FFFFFF"/>
                  </a:solidFill>
                </a:defRPr>
              </a:lvl1pPr>
            </a:lstStyle>
            <a:p>
              <a:r>
                <a:t>Auto-encoders</a:t>
              </a:r>
            </a:p>
          </p:txBody>
        </p:sp>
      </p:grpSp>
      <p:sp>
        <p:nvSpPr>
          <p:cNvPr id="141" name="Autoencoders for Text: Motivation"/>
          <p:cNvSpPr txBox="1"/>
          <p:nvPr/>
        </p:nvSpPr>
        <p:spPr>
          <a:xfrm>
            <a:off x="7374049" y="637673"/>
            <a:ext cx="10402926"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rPr dirty="0"/>
              <a:t>Autoencoders</a:t>
            </a:r>
            <a:r>
              <a:rPr dirty="0">
                <a:latin typeface="Helvetica" pitchFamily="2" charset="0"/>
              </a:rPr>
              <a:t> for Text: Motivation</a:t>
            </a:r>
          </a:p>
        </p:txBody>
      </p:sp>
      <p:grpSp>
        <p:nvGrpSpPr>
          <p:cNvPr id="170" name="Group"/>
          <p:cNvGrpSpPr/>
          <p:nvPr/>
        </p:nvGrpSpPr>
        <p:grpSpPr>
          <a:xfrm>
            <a:off x="4454460" y="3596515"/>
            <a:ext cx="11770321" cy="7027507"/>
            <a:chOff x="0" y="21675"/>
            <a:chExt cx="11770320" cy="7027505"/>
          </a:xfrm>
        </p:grpSpPr>
        <p:grpSp>
          <p:nvGrpSpPr>
            <p:cNvPr id="168" name="Group"/>
            <p:cNvGrpSpPr/>
            <p:nvPr/>
          </p:nvGrpSpPr>
          <p:grpSpPr>
            <a:xfrm>
              <a:off x="0" y="21675"/>
              <a:ext cx="11770321" cy="7027507"/>
              <a:chOff x="-32614" y="21674"/>
              <a:chExt cx="11770320" cy="7027506"/>
            </a:xfrm>
          </p:grpSpPr>
          <p:grpSp>
            <p:nvGrpSpPr>
              <p:cNvPr id="165" name="Group"/>
              <p:cNvGrpSpPr/>
              <p:nvPr/>
            </p:nvGrpSpPr>
            <p:grpSpPr>
              <a:xfrm>
                <a:off x="308191" y="231261"/>
                <a:ext cx="10062539" cy="6436491"/>
                <a:chOff x="47340" y="0"/>
                <a:chExt cx="10062538" cy="6436490"/>
              </a:xfrm>
            </p:grpSpPr>
            <p:sp>
              <p:nvSpPr>
                <p:cNvPr id="142" name="Line"/>
                <p:cNvSpPr/>
                <p:nvPr/>
              </p:nvSpPr>
              <p:spPr>
                <a:xfrm flipV="1">
                  <a:off x="7301024" y="2706493"/>
                  <a:ext cx="1671774" cy="1469261"/>
                </a:xfrm>
                <a:prstGeom prst="line">
                  <a:avLst/>
                </a:prstGeom>
                <a:noFill/>
                <a:ln w="76200" cap="flat">
                  <a:solidFill>
                    <a:srgbClr val="000000"/>
                  </a:solidFill>
                  <a:prstDash val="solid"/>
                  <a:round/>
                </a:ln>
                <a:effectLst/>
              </p:spPr>
              <p:txBody>
                <a:bodyPr wrap="square" lIns="91439" tIns="91439" rIns="91439" bIns="91439" numCol="1" anchor="t">
                  <a:noAutofit/>
                </a:bodyPr>
                <a:lstStyle/>
                <a:p>
                  <a:endParaRPr/>
                </a:p>
              </p:txBody>
            </p:sp>
            <p:sp>
              <p:nvSpPr>
                <p:cNvPr id="143" name="Line"/>
                <p:cNvSpPr/>
                <p:nvPr/>
              </p:nvSpPr>
              <p:spPr>
                <a:xfrm flipH="1" flipV="1">
                  <a:off x="3062115" y="2725169"/>
                  <a:ext cx="1496547" cy="1214562"/>
                </a:xfrm>
                <a:prstGeom prst="line">
                  <a:avLst/>
                </a:prstGeom>
                <a:noFill/>
                <a:ln w="76200" cap="flat">
                  <a:solidFill>
                    <a:srgbClr val="000000"/>
                  </a:solidFill>
                  <a:prstDash val="solid"/>
                  <a:round/>
                </a:ln>
                <a:effectLst/>
              </p:spPr>
              <p:txBody>
                <a:bodyPr wrap="square" lIns="91439" tIns="91439" rIns="91439" bIns="91439" numCol="1" anchor="t">
                  <a:noAutofit/>
                </a:bodyPr>
                <a:lstStyle/>
                <a:p>
                  <a:endParaRPr/>
                </a:p>
              </p:txBody>
            </p:sp>
            <p:sp>
              <p:nvSpPr>
                <p:cNvPr id="144" name="Line"/>
                <p:cNvSpPr/>
                <p:nvPr/>
              </p:nvSpPr>
              <p:spPr>
                <a:xfrm flipV="1">
                  <a:off x="6039854" y="2715731"/>
                  <a:ext cx="1" cy="1224000"/>
                </a:xfrm>
                <a:prstGeom prst="line">
                  <a:avLst/>
                </a:prstGeom>
                <a:noFill/>
                <a:ln w="76200" cap="flat">
                  <a:solidFill>
                    <a:srgbClr val="000000"/>
                  </a:solidFill>
                  <a:prstDash val="solid"/>
                  <a:round/>
                </a:ln>
                <a:effectLst/>
              </p:spPr>
              <p:txBody>
                <a:bodyPr wrap="square" lIns="91439" tIns="91439" rIns="91439" bIns="91439" numCol="1" anchor="t">
                  <a:noAutofit/>
                </a:bodyPr>
                <a:lstStyle/>
                <a:p>
                  <a:endParaRPr/>
                </a:p>
              </p:txBody>
            </p:sp>
            <p:sp>
              <p:nvSpPr>
                <p:cNvPr id="145" name="Line"/>
                <p:cNvSpPr/>
                <p:nvPr/>
              </p:nvSpPr>
              <p:spPr>
                <a:xfrm flipV="1">
                  <a:off x="6039854" y="4506970"/>
                  <a:ext cx="1" cy="1265202"/>
                </a:xfrm>
                <a:prstGeom prst="line">
                  <a:avLst/>
                </a:prstGeom>
                <a:noFill/>
                <a:ln w="76200" cap="flat">
                  <a:solidFill>
                    <a:srgbClr val="000000"/>
                  </a:solidFill>
                  <a:prstDash val="solid"/>
                  <a:round/>
                </a:ln>
                <a:effectLst/>
              </p:spPr>
              <p:txBody>
                <a:bodyPr wrap="square" lIns="91439" tIns="91439" rIns="91439" bIns="91439" numCol="1" anchor="t">
                  <a:noAutofit/>
                </a:bodyPr>
                <a:lstStyle/>
                <a:p>
                  <a:endParaRPr/>
                </a:p>
              </p:txBody>
            </p:sp>
            <p:grpSp>
              <p:nvGrpSpPr>
                <p:cNvPr id="148" name="Group"/>
                <p:cNvGrpSpPr/>
                <p:nvPr/>
              </p:nvGrpSpPr>
              <p:grpSpPr>
                <a:xfrm>
                  <a:off x="2564673" y="3930587"/>
                  <a:ext cx="6950362" cy="2419301"/>
                  <a:chOff x="0" y="0"/>
                  <a:chExt cx="6950361" cy="2419300"/>
                </a:xfrm>
              </p:grpSpPr>
              <p:sp>
                <p:nvSpPr>
                  <p:cNvPr id="146" name="Rounded Rectangle"/>
                  <p:cNvSpPr/>
                  <p:nvPr/>
                </p:nvSpPr>
                <p:spPr>
                  <a:xfrm>
                    <a:off x="0" y="1847120"/>
                    <a:ext cx="6950362" cy="572181"/>
                  </a:xfrm>
                  <a:prstGeom prst="roundRect">
                    <a:avLst>
                      <a:gd name="adj" fmla="val 50000"/>
                    </a:avLst>
                  </a:prstGeom>
                  <a:noFill/>
                  <a:ln w="50800" cap="flat">
                    <a:solidFill>
                      <a:schemeClr val="accent1"/>
                    </a:solidFill>
                    <a:prstDash val="solid"/>
                    <a:miter lim="400000"/>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sp>
                <p:nvSpPr>
                  <p:cNvPr id="147" name="Rounded Rectangle"/>
                  <p:cNvSpPr/>
                  <p:nvPr/>
                </p:nvSpPr>
                <p:spPr>
                  <a:xfrm>
                    <a:off x="1338962" y="0"/>
                    <a:ext cx="4319693" cy="572180"/>
                  </a:xfrm>
                  <a:prstGeom prst="roundRect">
                    <a:avLst>
                      <a:gd name="adj" fmla="val 50000"/>
                    </a:avLst>
                  </a:prstGeom>
                  <a:solidFill>
                    <a:srgbClr val="659AFF"/>
                  </a:solidFill>
                  <a:ln w="50800" cap="flat">
                    <a:solidFill>
                      <a:srgbClr val="6DA1FF"/>
                    </a:solidFill>
                    <a:prstDash val="solid"/>
                    <a:miter lim="400000"/>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grpSp>
            <p:sp>
              <p:nvSpPr>
                <p:cNvPr id="149" name="Input"/>
                <p:cNvSpPr txBox="1"/>
                <p:nvPr/>
              </p:nvSpPr>
              <p:spPr>
                <a:xfrm>
                  <a:off x="47340" y="5687197"/>
                  <a:ext cx="1840178" cy="74929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t>Input</a:t>
                  </a:r>
                </a:p>
              </p:txBody>
            </p:sp>
            <p:sp>
              <p:nvSpPr>
                <p:cNvPr id="150" name="Embedding"/>
                <p:cNvSpPr txBox="1"/>
                <p:nvPr/>
              </p:nvSpPr>
              <p:spPr>
                <a:xfrm>
                  <a:off x="53706" y="3830940"/>
                  <a:ext cx="3006943" cy="880133"/>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t>Embedding</a:t>
                  </a:r>
                </a:p>
              </p:txBody>
            </p:sp>
            <p:sp>
              <p:nvSpPr>
                <p:cNvPr id="151" name="Output"/>
                <p:cNvSpPr txBox="1"/>
                <p:nvPr/>
              </p:nvSpPr>
              <p:spPr>
                <a:xfrm>
                  <a:off x="76096" y="839184"/>
                  <a:ext cx="1815066" cy="840283"/>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t>Output</a:t>
                  </a:r>
                </a:p>
              </p:txBody>
            </p:sp>
            <p:sp>
              <p:nvSpPr>
                <p:cNvPr id="152" name="Task A"/>
                <p:cNvSpPr txBox="1"/>
                <p:nvPr/>
              </p:nvSpPr>
              <p:spPr>
                <a:xfrm>
                  <a:off x="2474955" y="0"/>
                  <a:ext cx="1697908" cy="86988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t>Task A</a:t>
                  </a:r>
                </a:p>
              </p:txBody>
            </p:sp>
            <p:sp>
              <p:nvSpPr>
                <p:cNvPr id="153" name="Task B"/>
                <p:cNvSpPr txBox="1"/>
                <p:nvPr/>
              </p:nvSpPr>
              <p:spPr>
                <a:xfrm>
                  <a:off x="5333626" y="0"/>
                  <a:ext cx="1824577" cy="84684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t>Task B</a:t>
                  </a:r>
                </a:p>
              </p:txBody>
            </p:sp>
            <p:sp>
              <p:nvSpPr>
                <p:cNvPr id="154" name="Task C"/>
                <p:cNvSpPr txBox="1"/>
                <p:nvPr/>
              </p:nvSpPr>
              <p:spPr>
                <a:xfrm>
                  <a:off x="8205057" y="0"/>
                  <a:ext cx="1561200" cy="87875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t>Task C</a:t>
                  </a:r>
                </a:p>
              </p:txBody>
            </p:sp>
            <p:grpSp>
              <p:nvGrpSpPr>
                <p:cNvPr id="164" name="Group"/>
                <p:cNvGrpSpPr/>
                <p:nvPr/>
              </p:nvGrpSpPr>
              <p:grpSpPr>
                <a:xfrm>
                  <a:off x="1892799" y="924492"/>
                  <a:ext cx="8217081" cy="1800383"/>
                  <a:chOff x="0" y="0"/>
                  <a:chExt cx="8217079" cy="1800381"/>
                </a:xfrm>
              </p:grpSpPr>
              <p:sp>
                <p:nvSpPr>
                  <p:cNvPr id="155" name="Line"/>
                  <p:cNvSpPr/>
                  <p:nvPr/>
                </p:nvSpPr>
                <p:spPr>
                  <a:xfrm flipV="1">
                    <a:off x="1152368" y="576382"/>
                    <a:ext cx="1" cy="647617"/>
                  </a:xfrm>
                  <a:prstGeom prst="line">
                    <a:avLst/>
                  </a:prstGeom>
                  <a:noFill/>
                  <a:ln w="76200" cap="flat">
                    <a:solidFill>
                      <a:srgbClr val="000000"/>
                    </a:solidFill>
                    <a:prstDash val="solid"/>
                    <a:round/>
                  </a:ln>
                  <a:effectLst/>
                </p:spPr>
                <p:txBody>
                  <a:bodyPr wrap="square" lIns="91439" tIns="91439" rIns="91439" bIns="91439" numCol="1" anchor="t">
                    <a:noAutofit/>
                  </a:bodyPr>
                  <a:lstStyle/>
                  <a:p>
                    <a:endParaRPr/>
                  </a:p>
                </p:txBody>
              </p:sp>
              <p:sp>
                <p:nvSpPr>
                  <p:cNvPr id="156" name="Line"/>
                  <p:cNvSpPr/>
                  <p:nvPr/>
                </p:nvSpPr>
                <p:spPr>
                  <a:xfrm flipV="1">
                    <a:off x="4147054" y="576382"/>
                    <a:ext cx="1" cy="647617"/>
                  </a:xfrm>
                  <a:prstGeom prst="line">
                    <a:avLst/>
                  </a:prstGeom>
                  <a:noFill/>
                  <a:ln w="76200" cap="flat">
                    <a:solidFill>
                      <a:srgbClr val="000000"/>
                    </a:solidFill>
                    <a:prstDash val="solid"/>
                    <a:round/>
                  </a:ln>
                  <a:effectLst/>
                </p:spPr>
                <p:txBody>
                  <a:bodyPr wrap="square" lIns="91439" tIns="91439" rIns="91439" bIns="91439" numCol="1" anchor="t">
                    <a:noAutofit/>
                  </a:bodyPr>
                  <a:lstStyle/>
                  <a:p>
                    <a:endParaRPr/>
                  </a:p>
                </p:txBody>
              </p:sp>
              <p:sp>
                <p:nvSpPr>
                  <p:cNvPr id="157" name="Line"/>
                  <p:cNvSpPr/>
                  <p:nvPr/>
                </p:nvSpPr>
                <p:spPr>
                  <a:xfrm flipV="1">
                    <a:off x="7064711" y="576382"/>
                    <a:ext cx="1" cy="647617"/>
                  </a:xfrm>
                  <a:prstGeom prst="line">
                    <a:avLst/>
                  </a:prstGeom>
                  <a:noFill/>
                  <a:ln w="76200" cap="flat">
                    <a:solidFill>
                      <a:srgbClr val="000000"/>
                    </a:solidFill>
                    <a:prstDash val="solid"/>
                    <a:round/>
                  </a:ln>
                  <a:effectLst/>
                </p:spPr>
                <p:txBody>
                  <a:bodyPr wrap="square" lIns="91439" tIns="91439" rIns="91439" bIns="91439" numCol="1" anchor="t">
                    <a:noAutofit/>
                  </a:bodyPr>
                  <a:lstStyle/>
                  <a:p>
                    <a:endParaRPr/>
                  </a:p>
                </p:txBody>
              </p:sp>
              <p:sp>
                <p:nvSpPr>
                  <p:cNvPr id="158" name="Rounded Rectangle"/>
                  <p:cNvSpPr/>
                  <p:nvPr/>
                </p:nvSpPr>
                <p:spPr>
                  <a:xfrm>
                    <a:off x="0" y="1228202"/>
                    <a:ext cx="2304736" cy="572180"/>
                  </a:xfrm>
                  <a:prstGeom prst="roundRect">
                    <a:avLst>
                      <a:gd name="adj" fmla="val 50000"/>
                    </a:avLst>
                  </a:prstGeom>
                  <a:solidFill>
                    <a:srgbClr val="659AFF"/>
                  </a:solidFill>
                  <a:ln w="50800" cap="flat">
                    <a:solidFill>
                      <a:srgbClr val="6DA1FF"/>
                    </a:solidFill>
                    <a:prstDash val="solid"/>
                    <a:miter lim="400000"/>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sp>
                <p:nvSpPr>
                  <p:cNvPr id="159" name="Rounded Rectangle"/>
                  <p:cNvSpPr/>
                  <p:nvPr/>
                </p:nvSpPr>
                <p:spPr>
                  <a:xfrm>
                    <a:off x="2956171" y="1228202"/>
                    <a:ext cx="2304737" cy="572180"/>
                  </a:xfrm>
                  <a:prstGeom prst="roundRect">
                    <a:avLst>
                      <a:gd name="adj" fmla="val 50000"/>
                    </a:avLst>
                  </a:prstGeom>
                  <a:solidFill>
                    <a:srgbClr val="659AFF"/>
                  </a:solidFill>
                  <a:ln w="50800" cap="flat">
                    <a:solidFill>
                      <a:srgbClr val="6DA1FF"/>
                    </a:solidFill>
                    <a:prstDash val="solid"/>
                    <a:miter lim="400000"/>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sp>
                <p:nvSpPr>
                  <p:cNvPr id="160" name="Rounded Rectangle"/>
                  <p:cNvSpPr/>
                  <p:nvPr/>
                </p:nvSpPr>
                <p:spPr>
                  <a:xfrm>
                    <a:off x="5912343" y="1228202"/>
                    <a:ext cx="2304737" cy="572180"/>
                  </a:xfrm>
                  <a:prstGeom prst="roundRect">
                    <a:avLst>
                      <a:gd name="adj" fmla="val 50000"/>
                    </a:avLst>
                  </a:prstGeom>
                  <a:solidFill>
                    <a:srgbClr val="659AFF"/>
                  </a:solidFill>
                  <a:ln w="50800" cap="flat">
                    <a:solidFill>
                      <a:srgbClr val="6DA1FF"/>
                    </a:solidFill>
                    <a:prstDash val="solid"/>
                    <a:miter lim="400000"/>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sp>
                <p:nvSpPr>
                  <p:cNvPr id="161" name="Rounded Rectangle"/>
                  <p:cNvSpPr/>
                  <p:nvPr/>
                </p:nvSpPr>
                <p:spPr>
                  <a:xfrm>
                    <a:off x="456434" y="0"/>
                    <a:ext cx="1391868" cy="572180"/>
                  </a:xfrm>
                  <a:prstGeom prst="roundRect">
                    <a:avLst>
                      <a:gd name="adj" fmla="val 50000"/>
                    </a:avLst>
                  </a:prstGeom>
                  <a:noFill/>
                  <a:ln w="50800" cap="flat">
                    <a:solidFill>
                      <a:schemeClr val="accent1"/>
                    </a:solidFill>
                    <a:prstDash val="solid"/>
                    <a:miter lim="400000"/>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sp>
                <p:nvSpPr>
                  <p:cNvPr id="162" name="Rounded Rectangle"/>
                  <p:cNvSpPr/>
                  <p:nvPr/>
                </p:nvSpPr>
                <p:spPr>
                  <a:xfrm>
                    <a:off x="3412606" y="0"/>
                    <a:ext cx="1391868" cy="572180"/>
                  </a:xfrm>
                  <a:prstGeom prst="roundRect">
                    <a:avLst>
                      <a:gd name="adj" fmla="val 50000"/>
                    </a:avLst>
                  </a:prstGeom>
                  <a:noFill/>
                  <a:ln w="50800" cap="flat">
                    <a:solidFill>
                      <a:schemeClr val="accent1"/>
                    </a:solidFill>
                    <a:prstDash val="solid"/>
                    <a:miter lim="400000"/>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sp>
                <p:nvSpPr>
                  <p:cNvPr id="163" name="Rounded Rectangle"/>
                  <p:cNvSpPr/>
                  <p:nvPr/>
                </p:nvSpPr>
                <p:spPr>
                  <a:xfrm>
                    <a:off x="6368778" y="0"/>
                    <a:ext cx="1391868" cy="572180"/>
                  </a:xfrm>
                  <a:prstGeom prst="roundRect">
                    <a:avLst>
                      <a:gd name="adj" fmla="val 50000"/>
                    </a:avLst>
                  </a:prstGeom>
                  <a:noFill/>
                  <a:ln w="50800" cap="flat">
                    <a:solidFill>
                      <a:schemeClr val="accent1"/>
                    </a:solidFill>
                    <a:prstDash val="solid"/>
                    <a:miter lim="400000"/>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grpSp>
          </p:grpSp>
          <p:sp>
            <p:nvSpPr>
              <p:cNvPr id="166" name="Rounded Rectangle"/>
              <p:cNvSpPr/>
              <p:nvPr/>
            </p:nvSpPr>
            <p:spPr>
              <a:xfrm>
                <a:off x="-183" y="3780220"/>
                <a:ext cx="11737890" cy="3268961"/>
              </a:xfrm>
              <a:prstGeom prst="roundRect">
                <a:avLst>
                  <a:gd name="adj" fmla="val 11976"/>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167" name="Rounded Rectangle"/>
              <p:cNvSpPr/>
              <p:nvPr/>
            </p:nvSpPr>
            <p:spPr>
              <a:xfrm>
                <a:off x="-32615" y="21674"/>
                <a:ext cx="11766723" cy="3343585"/>
              </a:xfrm>
              <a:prstGeom prst="roundRect">
                <a:avLst>
                  <a:gd name="adj" fmla="val 11709"/>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sp>
          <p:nvSpPr>
            <p:cNvPr id="169" name="ML/DM…"/>
            <p:cNvSpPr txBox="1"/>
            <p:nvPr/>
          </p:nvSpPr>
          <p:spPr>
            <a:xfrm>
              <a:off x="361766" y="2054963"/>
              <a:ext cx="1933231" cy="131631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t>ML/DM </a:t>
              </a:r>
            </a:p>
            <a:p>
              <a:r>
                <a:t>model</a:t>
              </a:r>
            </a:p>
          </p:txBody>
        </p:sp>
      </p:grpSp>
      <p:grpSp>
        <p:nvGrpSpPr>
          <p:cNvPr id="173" name="Group"/>
          <p:cNvGrpSpPr/>
          <p:nvPr/>
        </p:nvGrpSpPr>
        <p:grpSpPr>
          <a:xfrm>
            <a:off x="16368061" y="8285101"/>
            <a:ext cx="7863602" cy="2466097"/>
            <a:chOff x="0" y="0"/>
            <a:chExt cx="7863600" cy="2466095"/>
          </a:xfrm>
        </p:grpSpPr>
        <p:sp>
          <p:nvSpPr>
            <p:cNvPr id="171" name="Automatically learns good features…"/>
            <p:cNvSpPr txBox="1"/>
            <p:nvPr/>
          </p:nvSpPr>
          <p:spPr>
            <a:xfrm>
              <a:off x="170514" y="757568"/>
              <a:ext cx="6986105" cy="17085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lnSpc>
                  <a:spcPct val="30000"/>
                </a:lnSpc>
                <a:spcBef>
                  <a:spcPts val="2400"/>
                </a:spcBef>
                <a:defRPr sz="3200">
                  <a:uFill>
                    <a:solidFill>
                      <a:srgbClr val="0B1480"/>
                    </a:solidFill>
                  </a:uFill>
                  <a:latin typeface="+mj-lt"/>
                  <a:ea typeface="+mj-ea"/>
                  <a:cs typeface="+mj-cs"/>
                  <a:sym typeface="Helvetica"/>
                </a:defRPr>
              </a:pPr>
              <a:r>
                <a:rPr dirty="0"/>
                <a:t>Automatically learns good features </a:t>
              </a:r>
            </a:p>
            <a:p>
              <a:pPr>
                <a:lnSpc>
                  <a:spcPct val="30000"/>
                </a:lnSpc>
                <a:spcBef>
                  <a:spcPts val="2400"/>
                </a:spcBef>
                <a:defRPr sz="3200">
                  <a:uFill>
                    <a:solidFill>
                      <a:srgbClr val="0B1480"/>
                    </a:solidFill>
                  </a:uFill>
                  <a:latin typeface="+mj-lt"/>
                  <a:ea typeface="+mj-ea"/>
                  <a:cs typeface="+mj-cs"/>
                  <a:sym typeface="Helvetica"/>
                </a:defRPr>
              </a:pPr>
              <a:r>
                <a:rPr dirty="0"/>
                <a:t>(aka embeddings) in an unsupervised</a:t>
              </a:r>
            </a:p>
            <a:p>
              <a:pPr>
                <a:lnSpc>
                  <a:spcPct val="30000"/>
                </a:lnSpc>
                <a:spcBef>
                  <a:spcPts val="2400"/>
                </a:spcBef>
                <a:defRPr sz="3200">
                  <a:uFill>
                    <a:solidFill>
                      <a:srgbClr val="0B1480"/>
                    </a:solidFill>
                  </a:uFill>
                  <a:latin typeface="+mj-lt"/>
                  <a:ea typeface="+mj-ea"/>
                  <a:cs typeface="+mj-cs"/>
                  <a:sym typeface="Helvetica"/>
                </a:defRPr>
              </a:pPr>
              <a:r>
                <a:rPr dirty="0"/>
                <a:t> manner.</a:t>
              </a:r>
            </a:p>
          </p:txBody>
        </p:sp>
        <p:sp>
          <p:nvSpPr>
            <p:cNvPr id="172" name="Stage 1: representation learning"/>
            <p:cNvSpPr txBox="1"/>
            <p:nvPr/>
          </p:nvSpPr>
          <p:spPr>
            <a:xfrm>
              <a:off x="0" y="0"/>
              <a:ext cx="7863601" cy="91022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lnSpc>
                  <a:spcPct val="30000"/>
                </a:lnSpc>
                <a:spcBef>
                  <a:spcPts val="2400"/>
                </a:spcBef>
                <a:defRPr sz="3800" b="1">
                  <a:solidFill>
                    <a:srgbClr val="0B1480"/>
                  </a:solidFill>
                  <a:uFill>
                    <a:solidFill>
                      <a:srgbClr val="0B1480"/>
                    </a:solidFill>
                  </a:uFill>
                  <a:latin typeface="+mj-lt"/>
                  <a:ea typeface="+mj-ea"/>
                  <a:cs typeface="+mj-cs"/>
                  <a:sym typeface="Helvetica"/>
                </a:defRPr>
              </a:lvl1pPr>
            </a:lstStyle>
            <a:p>
              <a:r>
                <a:t>Stage 1: representation learning</a:t>
              </a:r>
            </a:p>
          </p:txBody>
        </p:sp>
      </p:grpSp>
      <p:grpSp>
        <p:nvGrpSpPr>
          <p:cNvPr id="176" name="Group"/>
          <p:cNvGrpSpPr/>
          <p:nvPr/>
        </p:nvGrpSpPr>
        <p:grpSpPr>
          <a:xfrm>
            <a:off x="16403073" y="4430192"/>
            <a:ext cx="6823300" cy="2338596"/>
            <a:chOff x="0" y="0"/>
            <a:chExt cx="6823299" cy="2338594"/>
          </a:xfrm>
        </p:grpSpPr>
        <p:sp>
          <p:nvSpPr>
            <p:cNvPr id="174" name="Learned embeddings can be used by any ML/DM model in relevant downstream tasks."/>
            <p:cNvSpPr txBox="1"/>
            <p:nvPr/>
          </p:nvSpPr>
          <p:spPr>
            <a:xfrm>
              <a:off x="257174" y="722172"/>
              <a:ext cx="6174755" cy="1616423"/>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spcBef>
                  <a:spcPts val="2400"/>
                </a:spcBef>
                <a:defRPr sz="3200">
                  <a:uFill>
                    <a:solidFill>
                      <a:srgbClr val="0B1480"/>
                    </a:solidFill>
                  </a:uFill>
                  <a:latin typeface="+mj-lt"/>
                  <a:ea typeface="+mj-ea"/>
                  <a:cs typeface="+mj-cs"/>
                  <a:sym typeface="Helvetica"/>
                </a:defRPr>
              </a:lvl1pPr>
            </a:lstStyle>
            <a:p>
              <a:r>
                <a:rPr dirty="0"/>
                <a:t>Learned embeddings can be used by any ML/DM model in relevant downstream tasks.</a:t>
              </a:r>
            </a:p>
          </p:txBody>
        </p:sp>
        <p:sp>
          <p:nvSpPr>
            <p:cNvPr id="175" name="Stage 2: downstream tasks"/>
            <p:cNvSpPr txBox="1"/>
            <p:nvPr/>
          </p:nvSpPr>
          <p:spPr>
            <a:xfrm>
              <a:off x="0" y="-1"/>
              <a:ext cx="6823300" cy="71919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lnSpc>
                  <a:spcPct val="30000"/>
                </a:lnSpc>
                <a:spcBef>
                  <a:spcPts val="2400"/>
                </a:spcBef>
                <a:defRPr sz="3800" b="1">
                  <a:solidFill>
                    <a:srgbClr val="0B1480"/>
                  </a:solidFill>
                  <a:uFill>
                    <a:solidFill>
                      <a:srgbClr val="0B1480"/>
                    </a:solidFill>
                  </a:uFill>
                  <a:latin typeface="+mj-lt"/>
                  <a:ea typeface="+mj-ea"/>
                  <a:cs typeface="+mj-cs"/>
                  <a:sym typeface="Helvetica"/>
                </a:defRPr>
              </a:lvl1pPr>
            </a:lstStyle>
            <a:p>
              <a:r>
                <a:t>Stage 2: downstream tasks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73"/>
                                        </p:tgtEl>
                                        <p:attrNameLst>
                                          <p:attrName>style.visibility</p:attrName>
                                        </p:attrNameLst>
                                      </p:cBhvr>
                                      <p:to>
                                        <p:strVal val="visible"/>
                                      </p:to>
                                    </p:set>
                                    <p:animEffect transition="in" filter="wipe(left)">
                                      <p:cBhvr>
                                        <p:cTn id="7" dur="10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176"/>
                                        </p:tgtEl>
                                        <p:attrNameLst>
                                          <p:attrName>style.visibility</p:attrName>
                                        </p:attrNameLst>
                                      </p:cBhvr>
                                      <p:to>
                                        <p:strVal val="visible"/>
                                      </p:to>
                                    </p:set>
                                    <p:animEffect transition="in" filter="wipe(left)">
                                      <p:cBhvr>
                                        <p:cTn id="12" dur="1000"/>
                                        <p:tgtEl>
                                          <p:spTgt spid="1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3" nodeType="clickEffect">
                                  <p:stCondLst>
                                    <p:cond delay="0"/>
                                  </p:stCondLst>
                                  <p:iterate>
                                    <p:tmAbs val="0"/>
                                  </p:iterate>
                                  <p:childTnLst>
                                    <p:set>
                                      <p:cBhvr>
                                        <p:cTn id="16" fill="hold"/>
                                        <p:tgtEl>
                                          <p:spTgt spid="140"/>
                                        </p:tgtEl>
                                        <p:attrNameLst>
                                          <p:attrName>style.visibility</p:attrName>
                                        </p:attrNameLst>
                                      </p:cBhvr>
                                      <p:to>
                                        <p:strVal val="visible"/>
                                      </p:to>
                                    </p:set>
                                    <p:animEffect transition="in" filter="wipe(right)">
                                      <p:cBhvr>
                                        <p:cTn id="17" dur="499"/>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3" animBg="1" advAuto="0"/>
      <p:bldP spid="173" grpId="1" animBg="1" advAuto="0"/>
      <p:bldP spid="176" grpId="2"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Document retrieval on the 20 Newsgroups dataset (128 features)."/>
          <p:cNvSpPr txBox="1"/>
          <p:nvPr/>
        </p:nvSpPr>
        <p:spPr>
          <a:xfrm>
            <a:off x="4566618" y="11497441"/>
            <a:ext cx="14310328" cy="10212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lnSpc>
                <a:spcPts val="7300"/>
              </a:lnSpc>
              <a:spcBef>
                <a:spcPts val="2400"/>
              </a:spcBef>
              <a:defRPr sz="3800">
                <a:latin typeface="+mj-lt"/>
                <a:ea typeface="+mj-ea"/>
                <a:cs typeface="+mj-cs"/>
                <a:sym typeface="Helvetica"/>
              </a:defRPr>
            </a:lvl1pPr>
          </a:lstStyle>
          <a:p>
            <a:r>
              <a:rPr dirty="0">
                <a:latin typeface="Helvetica" pitchFamily="2" charset="0"/>
              </a:rPr>
              <a:t>Document</a:t>
            </a:r>
            <a:r>
              <a:rPr dirty="0"/>
              <a:t> retrieval on the 20 Newsgroups dataset (128 features).</a:t>
            </a:r>
          </a:p>
        </p:txBody>
      </p:sp>
      <p:grpSp>
        <p:nvGrpSpPr>
          <p:cNvPr id="718" name="Group"/>
          <p:cNvGrpSpPr/>
          <p:nvPr/>
        </p:nvGrpSpPr>
        <p:grpSpPr>
          <a:xfrm>
            <a:off x="4787519" y="1213521"/>
            <a:ext cx="13756719" cy="10317538"/>
            <a:chOff x="0" y="0"/>
            <a:chExt cx="13756718" cy="10317537"/>
          </a:xfrm>
        </p:grpSpPr>
        <p:pic>
          <p:nvPicPr>
            <p:cNvPr id="716" name="20news_doc_retrieval_128D.png" descr="20news_doc_retrieval_128D.png"/>
            <p:cNvPicPr>
              <a:picLocks noChangeAspect="1"/>
            </p:cNvPicPr>
            <p:nvPr/>
          </p:nvPicPr>
          <p:blipFill>
            <a:blip r:embed="rId3"/>
            <a:stretch>
              <a:fillRect/>
            </a:stretch>
          </p:blipFill>
          <p:spPr>
            <a:xfrm>
              <a:off x="0" y="0"/>
              <a:ext cx="13756719" cy="10317538"/>
            </a:xfrm>
            <a:prstGeom prst="rect">
              <a:avLst/>
            </a:prstGeom>
            <a:ln w="12700" cap="flat">
              <a:noFill/>
              <a:miter lim="400000"/>
            </a:ln>
            <a:effectLst/>
          </p:spPr>
        </p:pic>
        <p:sp>
          <p:nvSpPr>
            <p:cNvPr id="717" name="Oval"/>
            <p:cNvSpPr/>
            <p:nvPr/>
          </p:nvSpPr>
          <p:spPr>
            <a:xfrm>
              <a:off x="8381154" y="2219568"/>
              <a:ext cx="2578280" cy="507720"/>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sp>
        <p:nvSpPr>
          <p:cNvPr id="719" name="Experiments: Evaluating Learned Document Representations (cont’d)"/>
          <p:cNvSpPr txBox="1"/>
          <p:nvPr/>
        </p:nvSpPr>
        <p:spPr>
          <a:xfrm>
            <a:off x="2163107" y="480059"/>
            <a:ext cx="20349886"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4800" b="1">
                <a:latin typeface="+mj-lt"/>
                <a:ea typeface="+mj-ea"/>
                <a:cs typeface="+mj-cs"/>
                <a:sym typeface="Helvetica"/>
              </a:defRPr>
            </a:lvl1pPr>
          </a:lstStyle>
          <a:p>
            <a:r>
              <a:t>Experiments: Evaluating Learned Document Representations (cont’d)</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3" name="effect_alpha.png" descr="effect_alpha.png"/>
          <p:cNvPicPr>
            <a:picLocks noChangeAspect="1"/>
          </p:cNvPicPr>
          <p:nvPr/>
        </p:nvPicPr>
        <p:blipFill>
          <a:blip r:embed="rId3"/>
          <a:stretch>
            <a:fillRect/>
          </a:stretch>
        </p:blipFill>
        <p:spPr>
          <a:xfrm>
            <a:off x="648482" y="3605446"/>
            <a:ext cx="7609355" cy="5707017"/>
          </a:xfrm>
          <a:prstGeom prst="rect">
            <a:avLst/>
          </a:prstGeom>
          <a:ln w="12700">
            <a:miter lim="400000"/>
          </a:ln>
        </p:spPr>
      </p:pic>
      <p:pic>
        <p:nvPicPr>
          <p:cNvPr id="724" name="effect_k.png" descr="effect_k.png"/>
          <p:cNvPicPr>
            <a:picLocks noChangeAspect="1"/>
          </p:cNvPicPr>
          <p:nvPr/>
        </p:nvPicPr>
        <p:blipFill>
          <a:blip r:embed="rId4"/>
          <a:stretch>
            <a:fillRect/>
          </a:stretch>
        </p:blipFill>
        <p:spPr>
          <a:xfrm>
            <a:off x="8339862" y="3605446"/>
            <a:ext cx="7609354" cy="5707017"/>
          </a:xfrm>
          <a:prstGeom prst="rect">
            <a:avLst/>
          </a:prstGeom>
          <a:ln w="12700">
            <a:miter lim="400000"/>
          </a:ln>
        </p:spPr>
      </p:pic>
      <p:pic>
        <p:nvPicPr>
          <p:cNvPr id="725" name="effect_num_topics.png" descr="effect_num_topics.png"/>
          <p:cNvPicPr>
            <a:picLocks noChangeAspect="1"/>
          </p:cNvPicPr>
          <p:nvPr/>
        </p:nvPicPr>
        <p:blipFill>
          <a:blip r:embed="rId5"/>
          <a:stretch>
            <a:fillRect/>
          </a:stretch>
        </p:blipFill>
        <p:spPr>
          <a:xfrm>
            <a:off x="15915185" y="3605446"/>
            <a:ext cx="7609355" cy="5707017"/>
          </a:xfrm>
          <a:prstGeom prst="rect">
            <a:avLst/>
          </a:prstGeom>
          <a:ln w="12700">
            <a:miter lim="400000"/>
          </a:ln>
        </p:spPr>
      </p:pic>
      <p:sp>
        <p:nvSpPr>
          <p:cNvPr id="726" name="Effects of hyper-parameters; classification accuracies…"/>
          <p:cNvSpPr txBox="1"/>
          <p:nvPr/>
        </p:nvSpPr>
        <p:spPr>
          <a:xfrm>
            <a:off x="1938231" y="9616962"/>
            <a:ext cx="20507537" cy="102130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nSpc>
                <a:spcPts val="7300"/>
              </a:lnSpc>
              <a:defRPr sz="3800">
                <a:latin typeface="+mj-lt"/>
                <a:ea typeface="+mj-ea"/>
                <a:cs typeface="+mj-cs"/>
                <a:sym typeface="Helvetica"/>
              </a:defRPr>
            </a:pPr>
            <a:r>
              <a:rPr dirty="0"/>
              <a:t>Effects of hyper-parameters; classification accuracies reported on the 20 Newsgroups dataset.</a:t>
            </a:r>
          </a:p>
        </p:txBody>
      </p:sp>
      <p:sp>
        <p:nvSpPr>
          <p:cNvPr id="727" name="Experiments: Effects of hyper-parameters."/>
          <p:cNvSpPr txBox="1"/>
          <p:nvPr/>
        </p:nvSpPr>
        <p:spPr>
          <a:xfrm>
            <a:off x="5511265" y="493740"/>
            <a:ext cx="12813015"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Experiments: Effects of hyper-parameters. </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ummary"/>
          <p:cNvSpPr txBox="1"/>
          <p:nvPr/>
        </p:nvSpPr>
        <p:spPr>
          <a:xfrm>
            <a:off x="10533182" y="497824"/>
            <a:ext cx="3317636"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Summary</a:t>
            </a:r>
          </a:p>
        </p:txBody>
      </p:sp>
      <p:sp>
        <p:nvSpPr>
          <p:cNvPr id="732" name="Traditional autoencoders have trouble with textual data.…"/>
          <p:cNvSpPr txBox="1"/>
          <p:nvPr/>
        </p:nvSpPr>
        <p:spPr>
          <a:xfrm>
            <a:off x="1283916" y="3647439"/>
            <a:ext cx="20367953" cy="619252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marL="318836" indent="-280736">
              <a:spcBef>
                <a:spcPts val="3200"/>
              </a:spcBef>
              <a:buSzPct val="130000"/>
              <a:buChar char="•"/>
              <a:defRPr sz="3800">
                <a:uFill>
                  <a:solidFill>
                    <a:srgbClr val="0B1480"/>
                  </a:solidFill>
                </a:uFill>
                <a:latin typeface="+mj-lt"/>
                <a:ea typeface="+mj-ea"/>
                <a:cs typeface="+mj-cs"/>
                <a:sym typeface="Helvetica"/>
              </a:defRPr>
            </a:pPr>
            <a:r>
              <a:rPr dirty="0"/>
              <a:t>Traditional autoencoders have trouble with textual data.</a:t>
            </a:r>
          </a:p>
          <a:p>
            <a:pPr marL="318836" indent="-280736">
              <a:spcBef>
                <a:spcPts val="3200"/>
              </a:spcBef>
              <a:buSzPct val="130000"/>
              <a:buChar char="•"/>
              <a:defRPr sz="3800">
                <a:uFill>
                  <a:solidFill>
                    <a:srgbClr val="0B1480"/>
                  </a:solidFill>
                </a:uFill>
                <a:latin typeface="+mj-lt"/>
                <a:ea typeface="+mj-ea"/>
                <a:cs typeface="+mj-cs"/>
                <a:sym typeface="Helvetica"/>
              </a:defRPr>
            </a:pPr>
            <a:r>
              <a:rPr dirty="0"/>
              <a:t>KATE is capable of extracting </a:t>
            </a:r>
            <a:r>
              <a:rPr b="1" dirty="0">
                <a:solidFill>
                  <a:srgbClr val="0B1480"/>
                </a:solidFill>
              </a:rPr>
              <a:t>distinctive patterns</a:t>
            </a:r>
            <a:r>
              <a:rPr dirty="0"/>
              <a:t> by making hidden neurons </a:t>
            </a:r>
            <a:r>
              <a:rPr b="1" dirty="0">
                <a:solidFill>
                  <a:srgbClr val="0B1480"/>
                </a:solidFill>
              </a:rPr>
              <a:t>compete</a:t>
            </a:r>
            <a:r>
              <a:rPr dirty="0"/>
              <a:t> with each other.</a:t>
            </a:r>
          </a:p>
          <a:p>
            <a:pPr marL="318836" indent="-280736">
              <a:spcBef>
                <a:spcPts val="3200"/>
              </a:spcBef>
              <a:buSzPct val="130000"/>
              <a:buChar char="•"/>
              <a:defRPr sz="3800">
                <a:uFill>
                  <a:solidFill>
                    <a:srgbClr val="0B1480"/>
                  </a:solidFill>
                </a:uFill>
                <a:latin typeface="+mj-lt"/>
                <a:ea typeface="+mj-ea"/>
                <a:cs typeface="+mj-cs"/>
                <a:sym typeface="Helvetica"/>
              </a:defRPr>
            </a:pPr>
            <a:r>
              <a:rPr dirty="0"/>
              <a:t>KATE can learn better representations than traditional autoencoders including AE, DAE,</a:t>
            </a:r>
            <a:r>
              <a:rPr lang="en-US" dirty="0"/>
              <a:t> </a:t>
            </a:r>
            <a:r>
              <a:rPr dirty="0"/>
              <a:t>CAE, VAE and KSAE.</a:t>
            </a:r>
          </a:p>
          <a:p>
            <a:pPr marL="318836" indent="-280736">
              <a:lnSpc>
                <a:spcPct val="110000"/>
              </a:lnSpc>
              <a:spcBef>
                <a:spcPts val="3200"/>
              </a:spcBef>
              <a:buSzPct val="130000"/>
              <a:buChar char="•"/>
              <a:defRPr sz="3800">
                <a:uFill>
                  <a:solidFill>
                    <a:srgbClr val="0B1480"/>
                  </a:solidFill>
                </a:uFill>
                <a:latin typeface="+mj-lt"/>
                <a:ea typeface="+mj-ea"/>
                <a:cs typeface="+mj-cs"/>
                <a:sym typeface="Helvetica"/>
              </a:defRPr>
            </a:pPr>
            <a:r>
              <a:rPr dirty="0"/>
              <a:t>KATE outperforms </a:t>
            </a:r>
            <a:r>
              <a:rPr b="1" dirty="0">
                <a:solidFill>
                  <a:srgbClr val="0B1480"/>
                </a:solidFill>
              </a:rPr>
              <a:t>deep generative models</a:t>
            </a:r>
            <a:r>
              <a:rPr dirty="0"/>
              <a:t>, </a:t>
            </a:r>
            <a:r>
              <a:rPr b="1" dirty="0">
                <a:solidFill>
                  <a:srgbClr val="0B1480"/>
                </a:solidFill>
              </a:rPr>
              <a:t>probabilistic topic models</a:t>
            </a:r>
            <a:r>
              <a:rPr dirty="0"/>
              <a:t> and </a:t>
            </a:r>
            <a:r>
              <a:rPr b="1" dirty="0">
                <a:solidFill>
                  <a:srgbClr val="0B1480"/>
                </a:solidFill>
              </a:rPr>
              <a:t>word representation models</a:t>
            </a:r>
            <a:r>
              <a:rPr dirty="0"/>
              <a:t> in terms of several downstream tasks such as document classification, regression, and retrieval. </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Future Work"/>
          <p:cNvSpPr txBox="1"/>
          <p:nvPr/>
        </p:nvSpPr>
        <p:spPr>
          <a:xfrm>
            <a:off x="10615037" y="522779"/>
            <a:ext cx="7468670"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Future Work</a:t>
            </a:r>
          </a:p>
        </p:txBody>
      </p:sp>
      <p:sp>
        <p:nvSpPr>
          <p:cNvPr id="737" name="K-competitive autoencoders for image.…"/>
          <p:cNvSpPr txBox="1"/>
          <p:nvPr/>
        </p:nvSpPr>
        <p:spPr>
          <a:xfrm>
            <a:off x="2379616" y="4330320"/>
            <a:ext cx="12935005" cy="239776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marL="318836" indent="-280736">
              <a:lnSpc>
                <a:spcPct val="70000"/>
              </a:lnSpc>
              <a:spcBef>
                <a:spcPts val="3200"/>
              </a:spcBef>
              <a:buSzPct val="130000"/>
              <a:buChar char="•"/>
              <a:defRPr sz="3800">
                <a:uFill>
                  <a:solidFill>
                    <a:srgbClr val="0B1480"/>
                  </a:solidFill>
                </a:uFill>
                <a:latin typeface="+mj-lt"/>
                <a:ea typeface="+mj-ea"/>
                <a:cs typeface="+mj-cs"/>
                <a:sym typeface="Helvetica"/>
              </a:defRPr>
            </a:pPr>
            <a:r>
              <a:rPr dirty="0"/>
              <a:t>K-competitive autoencoders for image.</a:t>
            </a:r>
          </a:p>
          <a:p>
            <a:pPr marL="318836" indent="-280736">
              <a:lnSpc>
                <a:spcPct val="70000"/>
              </a:lnSpc>
              <a:spcBef>
                <a:spcPts val="3200"/>
              </a:spcBef>
              <a:buSzPct val="130000"/>
              <a:buChar char="•"/>
              <a:defRPr sz="3800">
                <a:uFill>
                  <a:solidFill>
                    <a:srgbClr val="0B1480"/>
                  </a:solidFill>
                </a:uFill>
                <a:latin typeface="+mj-lt"/>
                <a:ea typeface="+mj-ea"/>
                <a:cs typeface="+mj-cs"/>
                <a:sym typeface="Helvetica"/>
              </a:defRPr>
            </a:pPr>
            <a:r>
              <a:rPr dirty="0"/>
              <a:t>Deep k-competitive autoencoders.</a:t>
            </a:r>
          </a:p>
          <a:p>
            <a:pPr marL="318836" indent="-280736">
              <a:lnSpc>
                <a:spcPct val="50000"/>
              </a:lnSpc>
              <a:spcBef>
                <a:spcPts val="3200"/>
              </a:spcBef>
              <a:buSzPct val="130000"/>
              <a:buChar char="•"/>
              <a:defRPr sz="3800">
                <a:uFill>
                  <a:solidFill>
                    <a:srgbClr val="0B1480"/>
                  </a:solidFill>
                </a:uFill>
                <a:latin typeface="+mj-lt"/>
                <a:ea typeface="+mj-ea"/>
                <a:cs typeface="+mj-cs"/>
                <a:sym typeface="Helvetica"/>
              </a:defRPr>
            </a:pPr>
            <a:r>
              <a:rPr dirty="0"/>
              <a:t>Other alternatives to bringing competition among neurons.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Thank you!"/>
          <p:cNvSpPr txBox="1"/>
          <p:nvPr/>
        </p:nvSpPr>
        <p:spPr>
          <a:xfrm>
            <a:off x="9930865" y="4904873"/>
            <a:ext cx="4936699" cy="10718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5800" b="1">
                <a:latin typeface="+mj-lt"/>
                <a:ea typeface="+mj-ea"/>
                <a:cs typeface="+mj-cs"/>
                <a:sym typeface="Helvetica"/>
              </a:defRPr>
            </a:lvl1pPr>
          </a:lstStyle>
          <a:p>
            <a:r>
              <a:rPr dirty="0"/>
              <a:t>Thank you!</a:t>
            </a:r>
          </a:p>
        </p:txBody>
      </p:sp>
      <p:sp>
        <p:nvSpPr>
          <p:cNvPr id="742" name="Q&amp;A"/>
          <p:cNvSpPr txBox="1"/>
          <p:nvPr/>
        </p:nvSpPr>
        <p:spPr>
          <a:xfrm>
            <a:off x="11038892" y="6514800"/>
            <a:ext cx="1541170"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a:latin typeface="+mj-lt"/>
                <a:ea typeface="+mj-ea"/>
                <a:cs typeface="+mj-cs"/>
                <a:sym typeface="Helvetica"/>
              </a:defRPr>
            </a:lvl1pPr>
          </a:lstStyle>
          <a:p>
            <a:r>
              <a:rPr dirty="0"/>
              <a:t>Q&amp;A</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p:cNvGrpSpPr/>
          <p:nvPr/>
        </p:nvGrpSpPr>
        <p:grpSpPr>
          <a:xfrm>
            <a:off x="1690777" y="3038330"/>
            <a:ext cx="5115366" cy="6542392"/>
            <a:chOff x="-219160" y="0"/>
            <a:chExt cx="5115365" cy="6542391"/>
          </a:xfrm>
        </p:grpSpPr>
        <p:pic>
          <p:nvPicPr>
            <p:cNvPr id="180" name="shakespeare-at-work-237x300.jpg" descr="shakespeare-at-work-237x300.jpg"/>
            <p:cNvPicPr>
              <a:picLocks noChangeAspect="1"/>
            </p:cNvPicPr>
            <p:nvPr/>
          </p:nvPicPr>
          <p:blipFill>
            <a:blip r:embed="rId3"/>
            <a:stretch>
              <a:fillRect/>
            </a:stretch>
          </p:blipFill>
          <p:spPr>
            <a:xfrm>
              <a:off x="585245" y="0"/>
              <a:ext cx="3725715" cy="4709792"/>
            </a:xfrm>
            <a:prstGeom prst="rect">
              <a:avLst/>
            </a:prstGeom>
            <a:ln w="12700" cap="flat">
              <a:noFill/>
              <a:miter lim="400000"/>
            </a:ln>
            <a:effectLst/>
          </p:spPr>
        </p:pic>
        <p:sp>
          <p:nvSpPr>
            <p:cNvPr id="181" name="To be or not to be, that is the question."/>
            <p:cNvSpPr txBox="1"/>
            <p:nvPr/>
          </p:nvSpPr>
          <p:spPr>
            <a:xfrm>
              <a:off x="-219160" y="5003510"/>
              <a:ext cx="5115365" cy="1538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400">
                  <a:latin typeface="宋体"/>
                  <a:ea typeface="宋体"/>
                  <a:cs typeface="宋体"/>
                  <a:sym typeface="宋体"/>
                </a:defRPr>
              </a:lvl1pPr>
            </a:lstStyle>
            <a:p>
              <a:r>
                <a:rPr dirty="0">
                  <a:latin typeface="Helvetica" pitchFamily="2" charset="0"/>
                </a:rPr>
                <a:t>To be or not to be, that is the question.</a:t>
              </a:r>
            </a:p>
          </p:txBody>
        </p:sp>
      </p:grpSp>
      <p:sp>
        <p:nvSpPr>
          <p:cNvPr id="183" name="Arrow"/>
          <p:cNvSpPr/>
          <p:nvPr/>
        </p:nvSpPr>
        <p:spPr>
          <a:xfrm>
            <a:off x="6888721" y="4981430"/>
            <a:ext cx="2524125" cy="641595"/>
          </a:xfrm>
          <a:prstGeom prst="rightArrow">
            <a:avLst>
              <a:gd name="adj1" fmla="val 50000"/>
              <a:gd name="adj2" fmla="val 50000"/>
            </a:avLst>
          </a:prstGeom>
          <a:solidFill>
            <a:srgbClr val="0070C0"/>
          </a:solidFill>
          <a:ln w="25400">
            <a:solidFill>
              <a:srgbClr val="A6600D"/>
            </a:solidFill>
          </a:ln>
        </p:spPr>
        <p:txBody>
          <a:bodyPr tIns="91439" bIns="91439" anchor="ctr"/>
          <a:lstStyle/>
          <a:p>
            <a:pPr algn="ctr">
              <a:defRPr>
                <a:solidFill>
                  <a:srgbClr val="FFFFFF"/>
                </a:solidFill>
              </a:defRPr>
            </a:pPr>
            <a:endParaRPr/>
          </a:p>
        </p:txBody>
      </p:sp>
      <p:pic>
        <p:nvPicPr>
          <p:cNvPr id="184" name="Screen Shot 2017-06-09 at 12.17.45 AM.png" descr="Screen Shot 2017-06-09 at 12.17.45 AM.png"/>
          <p:cNvPicPr>
            <a:picLocks noChangeAspect="1"/>
          </p:cNvPicPr>
          <p:nvPr/>
        </p:nvPicPr>
        <p:blipFill>
          <a:blip r:embed="rId4"/>
          <a:stretch>
            <a:fillRect/>
          </a:stretch>
        </p:blipFill>
        <p:spPr>
          <a:xfrm>
            <a:off x="10080669" y="2149908"/>
            <a:ext cx="914537" cy="6648451"/>
          </a:xfrm>
          <a:prstGeom prst="rect">
            <a:avLst/>
          </a:prstGeom>
          <a:ln w="12700">
            <a:miter lim="400000"/>
          </a:ln>
        </p:spPr>
      </p:pic>
      <p:grpSp>
        <p:nvGrpSpPr>
          <p:cNvPr id="189" name="Group"/>
          <p:cNvGrpSpPr/>
          <p:nvPr/>
        </p:nvGrpSpPr>
        <p:grpSpPr>
          <a:xfrm>
            <a:off x="16216436" y="3597252"/>
            <a:ext cx="952512" cy="2981327"/>
            <a:chOff x="0" y="0"/>
            <a:chExt cx="952510" cy="2981325"/>
          </a:xfrm>
        </p:grpSpPr>
        <p:sp>
          <p:nvSpPr>
            <p:cNvPr id="185" name="Rectangle"/>
            <p:cNvSpPr/>
            <p:nvPr/>
          </p:nvSpPr>
          <p:spPr>
            <a:xfrm>
              <a:off x="0" y="0"/>
              <a:ext cx="939451" cy="2981326"/>
            </a:xfrm>
            <a:prstGeom prst="rect">
              <a:avLst/>
            </a:prstGeom>
            <a:solidFill>
              <a:srgbClr val="FFFFFF"/>
            </a:solidFill>
            <a:ln w="114300" cap="flat">
              <a:solidFill>
                <a:schemeClr val="accent1"/>
              </a:solidFill>
              <a:prstDash val="solid"/>
              <a:round/>
            </a:ln>
            <a:effectLst/>
          </p:spPr>
          <p:txBody>
            <a:bodyPr wrap="square" lIns="91439" tIns="91439" rIns="91439" bIns="91439" numCol="1" anchor="ctr">
              <a:noAutofit/>
            </a:bodyPr>
            <a:lstStyle/>
            <a:p>
              <a:pPr algn="ctr"/>
              <a:endParaRPr/>
            </a:p>
          </p:txBody>
        </p:sp>
        <p:sp>
          <p:nvSpPr>
            <p:cNvPr id="186" name="Circle"/>
            <p:cNvSpPr/>
            <p:nvPr/>
          </p:nvSpPr>
          <p:spPr>
            <a:xfrm>
              <a:off x="38110" y="2038350"/>
              <a:ext cx="914401" cy="914401"/>
            </a:xfrm>
            <a:prstGeom prst="ellipse">
              <a:avLst/>
            </a:prstGeom>
            <a:solidFill>
              <a:schemeClr val="accent1"/>
            </a:solidFill>
            <a:ln w="25400" cap="flat">
              <a:solidFill>
                <a:srgbClr val="A6600D"/>
              </a:solidFill>
              <a:prstDash val="solid"/>
              <a:round/>
            </a:ln>
            <a:effectLst/>
          </p:spPr>
          <p:txBody>
            <a:bodyPr wrap="square" lIns="91439" tIns="91439" rIns="91439" bIns="91439" numCol="1" anchor="ctr">
              <a:noAutofit/>
            </a:bodyPr>
            <a:lstStyle/>
            <a:p>
              <a:pPr algn="ctr">
                <a:defRPr>
                  <a:solidFill>
                    <a:srgbClr val="FFFFFF"/>
                  </a:solidFill>
                </a:defRPr>
              </a:pPr>
              <a:endParaRPr/>
            </a:p>
          </p:txBody>
        </p:sp>
        <p:sp>
          <p:nvSpPr>
            <p:cNvPr id="187" name="Circle"/>
            <p:cNvSpPr/>
            <p:nvPr/>
          </p:nvSpPr>
          <p:spPr>
            <a:xfrm>
              <a:off x="19056" y="1028700"/>
              <a:ext cx="914401" cy="914400"/>
            </a:xfrm>
            <a:prstGeom prst="ellipse">
              <a:avLst/>
            </a:prstGeom>
            <a:solidFill>
              <a:schemeClr val="accent1"/>
            </a:solidFill>
            <a:ln w="25400" cap="flat">
              <a:solidFill>
                <a:srgbClr val="A6600D"/>
              </a:solidFill>
              <a:prstDash val="solid"/>
              <a:round/>
            </a:ln>
            <a:effectLst/>
          </p:spPr>
          <p:txBody>
            <a:bodyPr wrap="square" lIns="91439" tIns="91439" rIns="91439" bIns="91439" numCol="1" anchor="ctr">
              <a:noAutofit/>
            </a:bodyPr>
            <a:lstStyle/>
            <a:p>
              <a:pPr algn="ctr">
                <a:defRPr>
                  <a:solidFill>
                    <a:srgbClr val="FFFFFF"/>
                  </a:solidFill>
                </a:defRPr>
              </a:pPr>
              <a:endParaRPr/>
            </a:p>
          </p:txBody>
        </p:sp>
        <p:sp>
          <p:nvSpPr>
            <p:cNvPr id="188" name="Circle"/>
            <p:cNvSpPr/>
            <p:nvPr/>
          </p:nvSpPr>
          <p:spPr>
            <a:xfrm>
              <a:off x="38110" y="19050"/>
              <a:ext cx="914401" cy="914400"/>
            </a:xfrm>
            <a:prstGeom prst="ellipse">
              <a:avLst/>
            </a:prstGeom>
            <a:solidFill>
              <a:schemeClr val="accent1"/>
            </a:solidFill>
            <a:ln w="25400" cap="flat">
              <a:solidFill>
                <a:srgbClr val="A6600D"/>
              </a:solidFill>
              <a:prstDash val="solid"/>
              <a:round/>
            </a:ln>
            <a:effectLst/>
          </p:spPr>
          <p:txBody>
            <a:bodyPr wrap="square" lIns="91439" tIns="91439" rIns="91439" bIns="91439" numCol="1" anchor="ctr">
              <a:noAutofit/>
            </a:bodyPr>
            <a:lstStyle/>
            <a:p>
              <a:pPr algn="ctr">
                <a:defRPr>
                  <a:solidFill>
                    <a:srgbClr val="FFFFFF"/>
                  </a:solidFill>
                </a:defRPr>
              </a:pPr>
              <a:endParaRPr/>
            </a:p>
          </p:txBody>
        </p:sp>
      </p:grpSp>
      <p:sp>
        <p:nvSpPr>
          <p:cNvPr id="190" name="Arrow"/>
          <p:cNvSpPr/>
          <p:nvPr/>
        </p:nvSpPr>
        <p:spPr>
          <a:xfrm>
            <a:off x="12890562" y="4935187"/>
            <a:ext cx="2524125" cy="734081"/>
          </a:xfrm>
          <a:prstGeom prst="rightArrow">
            <a:avLst>
              <a:gd name="adj1" fmla="val 50000"/>
              <a:gd name="adj2" fmla="val 50000"/>
            </a:avLst>
          </a:prstGeom>
          <a:solidFill>
            <a:srgbClr val="0070C0"/>
          </a:solidFill>
          <a:ln w="25400">
            <a:solidFill>
              <a:srgbClr val="A6600D"/>
            </a:solidFill>
          </a:ln>
        </p:spPr>
        <p:txBody>
          <a:bodyPr tIns="91439" bIns="91439" anchor="ctr"/>
          <a:lstStyle/>
          <a:p>
            <a:pPr algn="ctr">
              <a:defRPr>
                <a:solidFill>
                  <a:srgbClr val="FFFFFF"/>
                </a:solidFill>
              </a:defRPr>
            </a:pPr>
            <a:endParaRPr/>
          </a:p>
        </p:txBody>
      </p:sp>
      <p:pic>
        <p:nvPicPr>
          <p:cNvPr id="191" name="Screen Shot 2017-06-09 at 12.17.45 AM.png" descr="Screen Shot 2017-06-09 at 12.17.45 AM.png"/>
          <p:cNvPicPr>
            <a:picLocks noChangeAspect="1"/>
          </p:cNvPicPr>
          <p:nvPr/>
        </p:nvPicPr>
        <p:blipFill>
          <a:blip r:embed="rId4"/>
          <a:stretch>
            <a:fillRect/>
          </a:stretch>
        </p:blipFill>
        <p:spPr>
          <a:xfrm>
            <a:off x="20701009" y="2290565"/>
            <a:ext cx="914537" cy="6648451"/>
          </a:xfrm>
          <a:prstGeom prst="rect">
            <a:avLst/>
          </a:prstGeom>
          <a:ln w="12700">
            <a:miter lim="400000"/>
          </a:ln>
        </p:spPr>
      </p:pic>
      <p:sp>
        <p:nvSpPr>
          <p:cNvPr id="192" name="Arrow"/>
          <p:cNvSpPr/>
          <p:nvPr/>
        </p:nvSpPr>
        <p:spPr>
          <a:xfrm>
            <a:off x="17733872" y="4935187"/>
            <a:ext cx="2446302" cy="734081"/>
          </a:xfrm>
          <a:prstGeom prst="rightArrow">
            <a:avLst>
              <a:gd name="adj1" fmla="val 50000"/>
              <a:gd name="adj2" fmla="val 50000"/>
            </a:avLst>
          </a:prstGeom>
          <a:solidFill>
            <a:srgbClr val="0070C0"/>
          </a:solidFill>
          <a:ln w="25400">
            <a:solidFill>
              <a:srgbClr val="A6600D"/>
            </a:solidFill>
          </a:ln>
        </p:spPr>
        <p:txBody>
          <a:bodyPr tIns="91439" bIns="91439" anchor="ctr"/>
          <a:lstStyle/>
          <a:p>
            <a:pPr algn="ctr">
              <a:defRPr>
                <a:solidFill>
                  <a:srgbClr val="FFFFFF"/>
                </a:solidFill>
              </a:defRPr>
            </a:pPr>
            <a:endParaRPr/>
          </a:p>
        </p:txBody>
      </p:sp>
      <p:sp>
        <p:nvSpPr>
          <p:cNvPr id="193" name="Document"/>
          <p:cNvSpPr txBox="1"/>
          <p:nvPr/>
        </p:nvSpPr>
        <p:spPr>
          <a:xfrm>
            <a:off x="2498644" y="11043286"/>
            <a:ext cx="3424614" cy="792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000" b="1">
                <a:solidFill>
                  <a:srgbClr val="0B1480"/>
                </a:solidFill>
                <a:uFill>
                  <a:solidFill>
                    <a:srgbClr val="0B1480"/>
                  </a:solidFill>
                </a:uFill>
                <a:latin typeface="+mj-lt"/>
                <a:ea typeface="+mj-ea"/>
                <a:cs typeface="+mj-cs"/>
                <a:sym typeface="Helvetica"/>
              </a:defRPr>
            </a:lvl1pPr>
          </a:lstStyle>
          <a:p>
            <a:r>
              <a:rPr dirty="0"/>
              <a:t>Document</a:t>
            </a:r>
          </a:p>
        </p:txBody>
      </p:sp>
      <p:sp>
        <p:nvSpPr>
          <p:cNvPr id="194" name="Bag of words"/>
          <p:cNvSpPr txBox="1"/>
          <p:nvPr/>
        </p:nvSpPr>
        <p:spPr>
          <a:xfrm>
            <a:off x="8422266" y="11043286"/>
            <a:ext cx="4133112" cy="792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000" b="1">
                <a:solidFill>
                  <a:srgbClr val="0B1480"/>
                </a:solidFill>
                <a:uFill>
                  <a:solidFill>
                    <a:srgbClr val="0B1480"/>
                  </a:solidFill>
                </a:uFill>
                <a:latin typeface="+mj-lt"/>
                <a:ea typeface="+mj-ea"/>
                <a:cs typeface="+mj-cs"/>
                <a:sym typeface="Helvetica"/>
              </a:defRPr>
            </a:lvl1pPr>
          </a:lstStyle>
          <a:p>
            <a:r>
              <a:rPr dirty="0"/>
              <a:t>Bag of words</a:t>
            </a:r>
          </a:p>
        </p:txBody>
      </p:sp>
      <p:sp>
        <p:nvSpPr>
          <p:cNvPr id="195" name="Embedding/code"/>
          <p:cNvSpPr txBox="1"/>
          <p:nvPr/>
        </p:nvSpPr>
        <p:spPr>
          <a:xfrm>
            <a:off x="14129649" y="11043286"/>
            <a:ext cx="4896205" cy="792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000" b="1">
                <a:solidFill>
                  <a:srgbClr val="0B1480"/>
                </a:solidFill>
                <a:uFill>
                  <a:solidFill>
                    <a:srgbClr val="0B1480"/>
                  </a:solidFill>
                </a:uFill>
                <a:latin typeface="+mj-lt"/>
                <a:ea typeface="+mj-ea"/>
                <a:cs typeface="+mj-cs"/>
                <a:sym typeface="Helvetica"/>
              </a:defRPr>
            </a:lvl1pPr>
          </a:lstStyle>
          <a:p>
            <a:r>
              <a:rPr dirty="0"/>
              <a:t>Embedding/code</a:t>
            </a:r>
          </a:p>
        </p:txBody>
      </p:sp>
      <p:sp>
        <p:nvSpPr>
          <p:cNvPr id="196" name="Bag of words"/>
          <p:cNvSpPr txBox="1"/>
          <p:nvPr/>
        </p:nvSpPr>
        <p:spPr>
          <a:xfrm>
            <a:off x="19709327" y="11043286"/>
            <a:ext cx="4355827" cy="792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000" b="1">
                <a:solidFill>
                  <a:srgbClr val="0B1480"/>
                </a:solidFill>
                <a:uFill>
                  <a:solidFill>
                    <a:srgbClr val="0B1480"/>
                  </a:solidFill>
                </a:uFill>
                <a:latin typeface="+mj-lt"/>
                <a:ea typeface="+mj-ea"/>
                <a:cs typeface="+mj-cs"/>
                <a:sym typeface="Helvetica"/>
              </a:defRPr>
            </a:lvl1pPr>
          </a:lstStyle>
          <a:p>
            <a:r>
              <a:t>Bag of words</a:t>
            </a:r>
          </a:p>
        </p:txBody>
      </p:sp>
      <p:grpSp>
        <p:nvGrpSpPr>
          <p:cNvPr id="205" name="Group"/>
          <p:cNvGrpSpPr/>
          <p:nvPr/>
        </p:nvGrpSpPr>
        <p:grpSpPr>
          <a:xfrm>
            <a:off x="11256266" y="2216009"/>
            <a:ext cx="2162777" cy="6475206"/>
            <a:chOff x="0" y="0"/>
            <a:chExt cx="2162776" cy="6475205"/>
          </a:xfrm>
        </p:grpSpPr>
        <p:sp>
          <p:nvSpPr>
            <p:cNvPr id="197" name="to"/>
            <p:cNvSpPr txBox="1"/>
            <p:nvPr/>
          </p:nvSpPr>
          <p:spPr>
            <a:xfrm>
              <a:off x="0" y="0"/>
              <a:ext cx="669598" cy="77978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4000">
                  <a:solidFill>
                    <a:srgbClr val="BB58FD"/>
                  </a:solidFill>
                </a:defRPr>
              </a:lvl1pPr>
            </a:lstStyle>
            <a:p>
              <a:r>
                <a:t>to</a:t>
              </a:r>
            </a:p>
          </p:txBody>
        </p:sp>
        <p:sp>
          <p:nvSpPr>
            <p:cNvPr id="198" name="be"/>
            <p:cNvSpPr txBox="1"/>
            <p:nvPr/>
          </p:nvSpPr>
          <p:spPr>
            <a:xfrm>
              <a:off x="0" y="813969"/>
              <a:ext cx="755670" cy="7797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4000">
                  <a:solidFill>
                    <a:srgbClr val="BB58FD"/>
                  </a:solidFill>
                </a:defRPr>
              </a:lvl1pPr>
            </a:lstStyle>
            <a:p>
              <a:r>
                <a:t>be</a:t>
              </a:r>
            </a:p>
          </p:txBody>
        </p:sp>
        <p:sp>
          <p:nvSpPr>
            <p:cNvPr id="199" name="or"/>
            <p:cNvSpPr txBox="1"/>
            <p:nvPr/>
          </p:nvSpPr>
          <p:spPr>
            <a:xfrm>
              <a:off x="45020" y="1592660"/>
              <a:ext cx="665630" cy="7797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4000">
                  <a:solidFill>
                    <a:srgbClr val="BB58FD"/>
                  </a:solidFill>
                </a:defRPr>
              </a:lvl1pPr>
            </a:lstStyle>
            <a:p>
              <a:r>
                <a:t>or</a:t>
              </a:r>
            </a:p>
          </p:txBody>
        </p:sp>
        <p:sp>
          <p:nvSpPr>
            <p:cNvPr id="200" name="not"/>
            <p:cNvSpPr txBox="1"/>
            <p:nvPr/>
          </p:nvSpPr>
          <p:spPr>
            <a:xfrm>
              <a:off x="27469" y="2404996"/>
              <a:ext cx="947163" cy="7797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4000">
                  <a:solidFill>
                    <a:srgbClr val="BB58FD"/>
                  </a:solidFill>
                </a:defRPr>
              </a:lvl1pPr>
            </a:lstStyle>
            <a:p>
              <a:r>
                <a:t>not</a:t>
              </a:r>
            </a:p>
          </p:txBody>
        </p:sp>
        <p:sp>
          <p:nvSpPr>
            <p:cNvPr id="201" name="that"/>
            <p:cNvSpPr txBox="1"/>
            <p:nvPr/>
          </p:nvSpPr>
          <p:spPr>
            <a:xfrm>
              <a:off x="47438" y="3283605"/>
              <a:ext cx="1142872" cy="7797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4000">
                  <a:solidFill>
                    <a:srgbClr val="BB58FD"/>
                  </a:solidFill>
                </a:defRPr>
              </a:lvl1pPr>
            </a:lstStyle>
            <a:p>
              <a:r>
                <a:t>that</a:t>
              </a:r>
            </a:p>
          </p:txBody>
        </p:sp>
        <p:sp>
          <p:nvSpPr>
            <p:cNvPr id="202" name="is"/>
            <p:cNvSpPr txBox="1"/>
            <p:nvPr/>
          </p:nvSpPr>
          <p:spPr>
            <a:xfrm>
              <a:off x="94319" y="4073338"/>
              <a:ext cx="546072" cy="7797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4000">
                  <a:solidFill>
                    <a:srgbClr val="BB58FD"/>
                  </a:solidFill>
                </a:defRPr>
              </a:lvl1pPr>
            </a:lstStyle>
            <a:p>
              <a:r>
                <a:t>is</a:t>
              </a:r>
            </a:p>
          </p:txBody>
        </p:sp>
        <p:sp>
          <p:nvSpPr>
            <p:cNvPr id="203" name="the"/>
            <p:cNvSpPr txBox="1"/>
            <p:nvPr/>
          </p:nvSpPr>
          <p:spPr>
            <a:xfrm>
              <a:off x="27469" y="4908151"/>
              <a:ext cx="951628" cy="7797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4000">
                  <a:solidFill>
                    <a:srgbClr val="BB58FD"/>
                  </a:solidFill>
                </a:defRPr>
              </a:lvl1pPr>
            </a:lstStyle>
            <a:p>
              <a:r>
                <a:t>the</a:t>
              </a:r>
            </a:p>
          </p:txBody>
        </p:sp>
        <p:sp>
          <p:nvSpPr>
            <p:cNvPr id="204" name="question"/>
            <p:cNvSpPr txBox="1"/>
            <p:nvPr/>
          </p:nvSpPr>
          <p:spPr>
            <a:xfrm>
              <a:off x="27469" y="5695425"/>
              <a:ext cx="2135308" cy="7797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sz="4000">
                  <a:solidFill>
                    <a:srgbClr val="BB58FD"/>
                  </a:solidFill>
                </a:defRPr>
              </a:lvl1pPr>
            </a:lstStyle>
            <a:p>
              <a:r>
                <a:t>question</a:t>
              </a:r>
            </a:p>
          </p:txBody>
        </p:sp>
      </p:grpSp>
      <p:grpSp>
        <p:nvGrpSpPr>
          <p:cNvPr id="208" name="Group"/>
          <p:cNvGrpSpPr/>
          <p:nvPr/>
        </p:nvGrpSpPr>
        <p:grpSpPr>
          <a:xfrm>
            <a:off x="10678280" y="8981627"/>
            <a:ext cx="5633514" cy="1835561"/>
            <a:chOff x="0" y="0"/>
            <a:chExt cx="5633513" cy="1835559"/>
          </a:xfrm>
        </p:grpSpPr>
        <p:sp>
          <p:nvSpPr>
            <p:cNvPr id="206" name="Line"/>
            <p:cNvSpPr/>
            <p:nvPr/>
          </p:nvSpPr>
          <p:spPr>
            <a:xfrm>
              <a:off x="0" y="0"/>
              <a:ext cx="5633514" cy="1151087"/>
            </a:xfrm>
            <a:custGeom>
              <a:avLst/>
              <a:gdLst/>
              <a:ahLst/>
              <a:cxnLst>
                <a:cxn ang="0">
                  <a:pos x="wd2" y="hd2"/>
                </a:cxn>
                <a:cxn ang="5400000">
                  <a:pos x="wd2" y="hd2"/>
                </a:cxn>
                <a:cxn ang="10800000">
                  <a:pos x="wd2" y="hd2"/>
                </a:cxn>
                <a:cxn ang="16200000">
                  <a:pos x="wd2" y="hd2"/>
                </a:cxn>
              </a:cxnLst>
              <a:rect l="0" t="0" r="r" b="b"/>
              <a:pathLst>
                <a:path w="21600" h="21029" extrusionOk="0">
                  <a:moveTo>
                    <a:pt x="0" y="312"/>
                  </a:moveTo>
                  <a:cubicBezTo>
                    <a:pt x="483" y="2476"/>
                    <a:pt x="1059" y="4058"/>
                    <a:pt x="1684" y="4937"/>
                  </a:cubicBezTo>
                  <a:cubicBezTo>
                    <a:pt x="3602" y="7632"/>
                    <a:pt x="5795" y="3575"/>
                    <a:pt x="7512" y="8931"/>
                  </a:cubicBezTo>
                  <a:cubicBezTo>
                    <a:pt x="8754" y="12805"/>
                    <a:pt x="9635" y="21600"/>
                    <a:pt x="11020" y="21000"/>
                  </a:cubicBezTo>
                  <a:cubicBezTo>
                    <a:pt x="12386" y="20408"/>
                    <a:pt x="13123" y="13667"/>
                    <a:pt x="14256" y="10123"/>
                  </a:cubicBezTo>
                  <a:cubicBezTo>
                    <a:pt x="15960" y="4792"/>
                    <a:pt x="18167" y="8571"/>
                    <a:pt x="20034" y="5201"/>
                  </a:cubicBezTo>
                  <a:cubicBezTo>
                    <a:pt x="20633" y="4120"/>
                    <a:pt x="21170" y="2336"/>
                    <a:pt x="21600" y="0"/>
                  </a:cubicBezTo>
                </a:path>
              </a:pathLst>
            </a:custGeom>
            <a:noFill/>
            <a:ln w="76200" cap="flat">
              <a:solidFill>
                <a:schemeClr val="accent1"/>
              </a:solidFill>
              <a:custDash>
                <a:ds d="200000" sp="200000"/>
              </a:custDash>
              <a:miter lim="400000"/>
              <a:headEnd type="oval" w="med" len="med"/>
              <a:tailEnd type="oval" w="med" len="med"/>
            </a:ln>
            <a:effectLst/>
          </p:spPr>
          <p:txBody>
            <a:bodyPr wrap="square" lIns="91439" tIns="91439" rIns="91439" bIns="91439" numCol="1" anchor="t">
              <a:noAutofit/>
            </a:bodyPr>
            <a:lstStyle/>
            <a:p>
              <a:endParaRPr/>
            </a:p>
          </p:txBody>
        </p:sp>
        <p:sp>
          <p:nvSpPr>
            <p:cNvPr id="207" name="Encoder"/>
            <p:cNvSpPr txBox="1"/>
            <p:nvPr/>
          </p:nvSpPr>
          <p:spPr>
            <a:xfrm>
              <a:off x="2062132" y="1106579"/>
              <a:ext cx="1898472" cy="7289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a:solidFill>
                    <a:srgbClr val="0B1480"/>
                  </a:solidFill>
                  <a:uFill>
                    <a:solidFill>
                      <a:srgbClr val="0B1480"/>
                    </a:solidFill>
                  </a:uFill>
                  <a:latin typeface="+mj-lt"/>
                  <a:ea typeface="+mj-ea"/>
                  <a:cs typeface="+mj-cs"/>
                  <a:sym typeface="Helvetica"/>
                </a:defRPr>
              </a:lvl1pPr>
            </a:lstStyle>
            <a:p>
              <a:r>
                <a:t>Encoder</a:t>
              </a:r>
            </a:p>
          </p:txBody>
        </p:sp>
      </p:grpSp>
      <p:grpSp>
        <p:nvGrpSpPr>
          <p:cNvPr id="211" name="Group"/>
          <p:cNvGrpSpPr/>
          <p:nvPr/>
        </p:nvGrpSpPr>
        <p:grpSpPr>
          <a:xfrm>
            <a:off x="16448219" y="8971101"/>
            <a:ext cx="4648960" cy="1832741"/>
            <a:chOff x="0" y="0"/>
            <a:chExt cx="4648958" cy="1832740"/>
          </a:xfrm>
        </p:grpSpPr>
        <p:sp>
          <p:nvSpPr>
            <p:cNvPr id="209" name="Line"/>
            <p:cNvSpPr/>
            <p:nvPr/>
          </p:nvSpPr>
          <p:spPr>
            <a:xfrm>
              <a:off x="0" y="0"/>
              <a:ext cx="4648959" cy="1151087"/>
            </a:xfrm>
            <a:custGeom>
              <a:avLst/>
              <a:gdLst/>
              <a:ahLst/>
              <a:cxnLst>
                <a:cxn ang="0">
                  <a:pos x="wd2" y="hd2"/>
                </a:cxn>
                <a:cxn ang="5400000">
                  <a:pos x="wd2" y="hd2"/>
                </a:cxn>
                <a:cxn ang="10800000">
                  <a:pos x="wd2" y="hd2"/>
                </a:cxn>
                <a:cxn ang="16200000">
                  <a:pos x="wd2" y="hd2"/>
                </a:cxn>
              </a:cxnLst>
              <a:rect l="0" t="0" r="r" b="b"/>
              <a:pathLst>
                <a:path w="21600" h="21029" extrusionOk="0">
                  <a:moveTo>
                    <a:pt x="0" y="312"/>
                  </a:moveTo>
                  <a:cubicBezTo>
                    <a:pt x="483" y="2476"/>
                    <a:pt x="1059" y="4058"/>
                    <a:pt x="1684" y="4937"/>
                  </a:cubicBezTo>
                  <a:cubicBezTo>
                    <a:pt x="3602" y="7632"/>
                    <a:pt x="5795" y="3575"/>
                    <a:pt x="7512" y="8931"/>
                  </a:cubicBezTo>
                  <a:cubicBezTo>
                    <a:pt x="8754" y="12805"/>
                    <a:pt x="9635" y="21600"/>
                    <a:pt x="11020" y="21000"/>
                  </a:cubicBezTo>
                  <a:cubicBezTo>
                    <a:pt x="12386" y="20408"/>
                    <a:pt x="13123" y="13667"/>
                    <a:pt x="14256" y="10123"/>
                  </a:cubicBezTo>
                  <a:cubicBezTo>
                    <a:pt x="15960" y="4792"/>
                    <a:pt x="18167" y="8571"/>
                    <a:pt x="20034" y="5201"/>
                  </a:cubicBezTo>
                  <a:cubicBezTo>
                    <a:pt x="20633" y="4120"/>
                    <a:pt x="21170" y="2336"/>
                    <a:pt x="21600" y="0"/>
                  </a:cubicBezTo>
                </a:path>
              </a:pathLst>
            </a:custGeom>
            <a:noFill/>
            <a:ln w="76200" cap="flat">
              <a:solidFill>
                <a:schemeClr val="accent1"/>
              </a:solidFill>
              <a:custDash>
                <a:ds d="200000" sp="200000"/>
              </a:custDash>
              <a:miter lim="400000"/>
              <a:headEnd type="oval" w="med" len="med"/>
              <a:tailEnd type="oval" w="med" len="med"/>
            </a:ln>
            <a:effectLst/>
          </p:spPr>
          <p:txBody>
            <a:bodyPr wrap="square" lIns="91439" tIns="91439" rIns="91439" bIns="91439" numCol="1" anchor="t">
              <a:noAutofit/>
            </a:bodyPr>
            <a:lstStyle/>
            <a:p>
              <a:endParaRPr/>
            </a:p>
          </p:txBody>
        </p:sp>
        <p:sp>
          <p:nvSpPr>
            <p:cNvPr id="210" name="Decoder"/>
            <p:cNvSpPr txBox="1"/>
            <p:nvPr/>
          </p:nvSpPr>
          <p:spPr>
            <a:xfrm>
              <a:off x="1379179" y="1103760"/>
              <a:ext cx="1923699" cy="7289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defRPr>
                  <a:solidFill>
                    <a:srgbClr val="0B1480"/>
                  </a:solidFill>
                  <a:uFill>
                    <a:solidFill>
                      <a:srgbClr val="0B1480"/>
                    </a:solidFill>
                  </a:uFill>
                  <a:latin typeface="+mj-lt"/>
                  <a:ea typeface="+mj-ea"/>
                  <a:cs typeface="+mj-cs"/>
                  <a:sym typeface="Helvetica"/>
                </a:defRPr>
              </a:lvl1pPr>
            </a:lstStyle>
            <a:p>
              <a:r>
                <a:t>Decoder</a:t>
              </a:r>
            </a:p>
          </p:txBody>
        </p:sp>
      </p:grpSp>
      <p:sp>
        <p:nvSpPr>
          <p:cNvPr id="212" name="Autoencoders for Text: Overview"/>
          <p:cNvSpPr txBox="1"/>
          <p:nvPr/>
        </p:nvSpPr>
        <p:spPr>
          <a:xfrm>
            <a:off x="7374049" y="637673"/>
            <a:ext cx="10824699"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rPr dirty="0"/>
              <a:t>Autoencoders for Text: Overview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2"/>
                                        </p:tgtEl>
                                        <p:attrNameLst>
                                          <p:attrName>style.visibility</p:attrName>
                                        </p:attrNameLst>
                                      </p:cBhvr>
                                      <p:to>
                                        <p:strVal val="visible"/>
                                      </p:to>
                                    </p:set>
                                    <p:anim calcmode="lin" valueType="num">
                                      <p:cBhvr>
                                        <p:cTn id="7" dur="1000" fill="hold"/>
                                        <p:tgtEl>
                                          <p:spTgt spid="182"/>
                                        </p:tgtEl>
                                        <p:attrNameLst>
                                          <p:attrName>ppt_x</p:attrName>
                                        </p:attrNameLst>
                                      </p:cBhvr>
                                      <p:tavLst>
                                        <p:tav tm="0">
                                          <p:val>
                                            <p:strVal val="0-#ppt_w/2"/>
                                          </p:val>
                                        </p:tav>
                                        <p:tav tm="100000">
                                          <p:val>
                                            <p:strVal val="#ppt_x"/>
                                          </p:val>
                                        </p:tav>
                                      </p:tavLst>
                                    </p:anim>
                                    <p:anim calcmode="lin" valueType="num">
                                      <p:cBhvr>
                                        <p:cTn id="8" dur="1000" fill="hold"/>
                                        <p:tgtEl>
                                          <p:spTgt spid="1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193"/>
                                        </p:tgtEl>
                                        <p:attrNameLst>
                                          <p:attrName>style.visibility</p:attrName>
                                        </p:attrNameLst>
                                      </p:cBhvr>
                                      <p:to>
                                        <p:strVal val="visible"/>
                                      </p:to>
                                    </p:set>
                                    <p:anim calcmode="lin" valueType="num">
                                      <p:cBhvr>
                                        <p:cTn id="13" dur="500" fill="hold"/>
                                        <p:tgtEl>
                                          <p:spTgt spid="193"/>
                                        </p:tgtEl>
                                        <p:attrNameLst>
                                          <p:attrName>ppt_w</p:attrName>
                                        </p:attrNameLst>
                                      </p:cBhvr>
                                      <p:tavLst>
                                        <p:tav tm="0">
                                          <p:val>
                                            <p:fltVal val="0"/>
                                          </p:val>
                                        </p:tav>
                                        <p:tav tm="100000">
                                          <p:val>
                                            <p:strVal val="#ppt_w"/>
                                          </p:val>
                                        </p:tav>
                                      </p:tavLst>
                                    </p:anim>
                                    <p:anim calcmode="lin" valueType="num">
                                      <p:cBhvr>
                                        <p:cTn id="14" dur="500" fill="hold"/>
                                        <p:tgtEl>
                                          <p:spTgt spid="19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3" nodeType="clickEffect">
                                  <p:stCondLst>
                                    <p:cond delay="0"/>
                                  </p:stCondLst>
                                  <p:iterate>
                                    <p:tmAbs val="0"/>
                                  </p:iterate>
                                  <p:childTnLst>
                                    <p:set>
                                      <p:cBhvr>
                                        <p:cTn id="18" fill="hold"/>
                                        <p:tgtEl>
                                          <p:spTgt spid="183"/>
                                        </p:tgtEl>
                                        <p:attrNameLst>
                                          <p:attrName>style.visibility</p:attrName>
                                        </p:attrNameLst>
                                      </p:cBhvr>
                                      <p:to>
                                        <p:strVal val="visible"/>
                                      </p:to>
                                    </p:set>
                                    <p:anim calcmode="lin" valueType="num">
                                      <p:cBhvr>
                                        <p:cTn id="19" dur="500" fill="hold"/>
                                        <p:tgtEl>
                                          <p:spTgt spid="183"/>
                                        </p:tgtEl>
                                        <p:attrNameLst>
                                          <p:attrName>ppt_x</p:attrName>
                                        </p:attrNameLst>
                                      </p:cBhvr>
                                      <p:tavLst>
                                        <p:tav tm="0">
                                          <p:val>
                                            <p:strVal val="#ppt_x"/>
                                          </p:val>
                                        </p:tav>
                                        <p:tav tm="100000">
                                          <p:val>
                                            <p:strVal val="#ppt_x"/>
                                          </p:val>
                                        </p:tav>
                                      </p:tavLst>
                                    </p:anim>
                                    <p:anim calcmode="lin" valueType="num">
                                      <p:cBhvr>
                                        <p:cTn id="20"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4" nodeType="clickEffect">
                                  <p:stCondLst>
                                    <p:cond delay="0"/>
                                  </p:stCondLst>
                                  <p:iterate>
                                    <p:tmAbs val="0"/>
                                  </p:iterate>
                                  <p:childTnLst>
                                    <p:set>
                                      <p:cBhvr>
                                        <p:cTn id="24" fill="hold"/>
                                        <p:tgtEl>
                                          <p:spTgt spid="184"/>
                                        </p:tgtEl>
                                        <p:attrNameLst>
                                          <p:attrName>style.visibility</p:attrName>
                                        </p:attrNameLst>
                                      </p:cBhvr>
                                      <p:to>
                                        <p:strVal val="visible"/>
                                      </p:to>
                                    </p:set>
                                    <p:anim calcmode="lin" valueType="num">
                                      <p:cBhvr>
                                        <p:cTn id="25" dur="500" fill="hold"/>
                                        <p:tgtEl>
                                          <p:spTgt spid="184"/>
                                        </p:tgtEl>
                                        <p:attrNameLst>
                                          <p:attrName>ppt_x</p:attrName>
                                        </p:attrNameLst>
                                      </p:cBhvr>
                                      <p:tavLst>
                                        <p:tav tm="0">
                                          <p:val>
                                            <p:strVal val="#ppt_x"/>
                                          </p:val>
                                        </p:tav>
                                        <p:tav tm="100000">
                                          <p:val>
                                            <p:strVal val="#ppt_x"/>
                                          </p:val>
                                        </p:tav>
                                      </p:tavLst>
                                    </p:anim>
                                    <p:anim calcmode="lin" valueType="num">
                                      <p:cBhvr>
                                        <p:cTn id="26"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5" nodeType="clickEffect">
                                  <p:stCondLst>
                                    <p:cond delay="0"/>
                                  </p:stCondLst>
                                  <p:iterate>
                                    <p:tmAbs val="0"/>
                                  </p:iterate>
                                  <p:childTnLst>
                                    <p:set>
                                      <p:cBhvr>
                                        <p:cTn id="30" fill="hold"/>
                                        <p:tgtEl>
                                          <p:spTgt spid="205"/>
                                        </p:tgtEl>
                                        <p:attrNameLst>
                                          <p:attrName>style.visibility</p:attrName>
                                        </p:attrNameLst>
                                      </p:cBhvr>
                                      <p:to>
                                        <p:strVal val="visible"/>
                                      </p:to>
                                    </p:set>
                                    <p:animEffect transition="in" filter="wipe(left)">
                                      <p:cBhvr>
                                        <p:cTn id="31" dur="1000"/>
                                        <p:tgtEl>
                                          <p:spTgt spid="205"/>
                                        </p:tgtEl>
                                      </p:cBhvr>
                                    </p:animEffec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6" nodeType="clickEffect">
                                  <p:stCondLst>
                                    <p:cond delay="0"/>
                                  </p:stCondLst>
                                  <p:iterate>
                                    <p:tmAbs val="0"/>
                                  </p:iterate>
                                  <p:childTnLst>
                                    <p:set>
                                      <p:cBhvr>
                                        <p:cTn id="35" fill="hold"/>
                                        <p:tgtEl>
                                          <p:spTgt spid="194"/>
                                        </p:tgtEl>
                                        <p:attrNameLst>
                                          <p:attrName>style.visibility</p:attrName>
                                        </p:attrNameLst>
                                      </p:cBhvr>
                                      <p:to>
                                        <p:strVal val="visible"/>
                                      </p:to>
                                    </p:set>
                                    <p:anim calcmode="lin" valueType="num">
                                      <p:cBhvr>
                                        <p:cTn id="36" dur="500" fill="hold"/>
                                        <p:tgtEl>
                                          <p:spTgt spid="194"/>
                                        </p:tgtEl>
                                        <p:attrNameLst>
                                          <p:attrName>ppt_w</p:attrName>
                                        </p:attrNameLst>
                                      </p:cBhvr>
                                      <p:tavLst>
                                        <p:tav tm="0">
                                          <p:val>
                                            <p:fltVal val="0"/>
                                          </p:val>
                                        </p:tav>
                                        <p:tav tm="100000">
                                          <p:val>
                                            <p:strVal val="#ppt_w"/>
                                          </p:val>
                                        </p:tav>
                                      </p:tavLst>
                                    </p:anim>
                                    <p:anim calcmode="lin" valueType="num">
                                      <p:cBhvr>
                                        <p:cTn id="37" dur="500" fill="hold"/>
                                        <p:tgtEl>
                                          <p:spTgt spid="194"/>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7" nodeType="clickEffect">
                                  <p:stCondLst>
                                    <p:cond delay="0"/>
                                  </p:stCondLst>
                                  <p:iterate>
                                    <p:tmAbs val="0"/>
                                  </p:iterate>
                                  <p:childTnLst>
                                    <p:set>
                                      <p:cBhvr>
                                        <p:cTn id="41" fill="hold"/>
                                        <p:tgtEl>
                                          <p:spTgt spid="190"/>
                                        </p:tgtEl>
                                        <p:attrNameLst>
                                          <p:attrName>style.visibility</p:attrName>
                                        </p:attrNameLst>
                                      </p:cBhvr>
                                      <p:to>
                                        <p:strVal val="visible"/>
                                      </p:to>
                                    </p:set>
                                    <p:anim calcmode="lin" valueType="num">
                                      <p:cBhvr>
                                        <p:cTn id="42" dur="500" fill="hold"/>
                                        <p:tgtEl>
                                          <p:spTgt spid="190"/>
                                        </p:tgtEl>
                                        <p:attrNameLst>
                                          <p:attrName>ppt_x</p:attrName>
                                        </p:attrNameLst>
                                      </p:cBhvr>
                                      <p:tavLst>
                                        <p:tav tm="0">
                                          <p:val>
                                            <p:strVal val="#ppt_x"/>
                                          </p:val>
                                        </p:tav>
                                        <p:tav tm="100000">
                                          <p:val>
                                            <p:strVal val="#ppt_x"/>
                                          </p:val>
                                        </p:tav>
                                      </p:tavLst>
                                    </p:anim>
                                    <p:anim calcmode="lin" valueType="num">
                                      <p:cBhvr>
                                        <p:cTn id="43"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8" nodeType="clickEffect">
                                  <p:stCondLst>
                                    <p:cond delay="0"/>
                                  </p:stCondLst>
                                  <p:iterate>
                                    <p:tmAbs val="0"/>
                                  </p:iterate>
                                  <p:childTnLst>
                                    <p:set>
                                      <p:cBhvr>
                                        <p:cTn id="47" fill="hold"/>
                                        <p:tgtEl>
                                          <p:spTgt spid="189"/>
                                        </p:tgtEl>
                                        <p:attrNameLst>
                                          <p:attrName>style.visibility</p:attrName>
                                        </p:attrNameLst>
                                      </p:cBhvr>
                                      <p:to>
                                        <p:strVal val="visible"/>
                                      </p:to>
                                    </p:set>
                                    <p:anim calcmode="lin" valueType="num">
                                      <p:cBhvr>
                                        <p:cTn id="48" dur="1000" fill="hold"/>
                                        <p:tgtEl>
                                          <p:spTgt spid="189"/>
                                        </p:tgtEl>
                                        <p:attrNameLst>
                                          <p:attrName>ppt_x</p:attrName>
                                        </p:attrNameLst>
                                      </p:cBhvr>
                                      <p:tavLst>
                                        <p:tav tm="0">
                                          <p:val>
                                            <p:strVal val="#ppt_x"/>
                                          </p:val>
                                        </p:tav>
                                        <p:tav tm="100000">
                                          <p:val>
                                            <p:strVal val="#ppt_x"/>
                                          </p:val>
                                        </p:tav>
                                      </p:tavLst>
                                    </p:anim>
                                    <p:anim calcmode="lin" valueType="num">
                                      <p:cBhvr>
                                        <p:cTn id="49" dur="1000" fill="hold"/>
                                        <p:tgtEl>
                                          <p:spTgt spid="18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grpId="9" nodeType="clickEffect">
                                  <p:stCondLst>
                                    <p:cond delay="0"/>
                                  </p:stCondLst>
                                  <p:iterate>
                                    <p:tmAbs val="0"/>
                                  </p:iterate>
                                  <p:childTnLst>
                                    <p:set>
                                      <p:cBhvr>
                                        <p:cTn id="53" fill="hold"/>
                                        <p:tgtEl>
                                          <p:spTgt spid="195"/>
                                        </p:tgtEl>
                                        <p:attrNameLst>
                                          <p:attrName>style.visibility</p:attrName>
                                        </p:attrNameLst>
                                      </p:cBhvr>
                                      <p:to>
                                        <p:strVal val="visible"/>
                                      </p:to>
                                    </p:set>
                                    <p:anim calcmode="lin" valueType="num">
                                      <p:cBhvr>
                                        <p:cTn id="54" dur="500" fill="hold"/>
                                        <p:tgtEl>
                                          <p:spTgt spid="195"/>
                                        </p:tgtEl>
                                        <p:attrNameLst>
                                          <p:attrName>ppt_w</p:attrName>
                                        </p:attrNameLst>
                                      </p:cBhvr>
                                      <p:tavLst>
                                        <p:tav tm="0">
                                          <p:val>
                                            <p:fltVal val="0"/>
                                          </p:val>
                                        </p:tav>
                                        <p:tav tm="100000">
                                          <p:val>
                                            <p:strVal val="#ppt_w"/>
                                          </p:val>
                                        </p:tav>
                                      </p:tavLst>
                                    </p:anim>
                                    <p:anim calcmode="lin" valueType="num">
                                      <p:cBhvr>
                                        <p:cTn id="55" dur="500" fill="hold"/>
                                        <p:tgtEl>
                                          <p:spTgt spid="195"/>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4" presetClass="entr" presetSubtype="32" fill="hold" grpId="10" nodeType="clickEffect">
                                  <p:stCondLst>
                                    <p:cond delay="0"/>
                                  </p:stCondLst>
                                  <p:iterate>
                                    <p:tmAbs val="0"/>
                                  </p:iterate>
                                  <p:childTnLst>
                                    <p:set>
                                      <p:cBhvr>
                                        <p:cTn id="59" fill="hold"/>
                                        <p:tgtEl>
                                          <p:spTgt spid="208"/>
                                        </p:tgtEl>
                                        <p:attrNameLst>
                                          <p:attrName>style.visibility</p:attrName>
                                        </p:attrNameLst>
                                      </p:cBhvr>
                                      <p:to>
                                        <p:strVal val="visible"/>
                                      </p:to>
                                    </p:set>
                                    <p:animEffect transition="in" filter="box(out)">
                                      <p:cBhvr>
                                        <p:cTn id="60" dur="1000"/>
                                        <p:tgtEl>
                                          <p:spTgt spid="20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11" nodeType="clickEffect">
                                  <p:stCondLst>
                                    <p:cond delay="0"/>
                                  </p:stCondLst>
                                  <p:iterate>
                                    <p:tmAbs val="0"/>
                                  </p:iterate>
                                  <p:childTnLst>
                                    <p:set>
                                      <p:cBhvr>
                                        <p:cTn id="64" fill="hold"/>
                                        <p:tgtEl>
                                          <p:spTgt spid="192"/>
                                        </p:tgtEl>
                                        <p:attrNameLst>
                                          <p:attrName>style.visibility</p:attrName>
                                        </p:attrNameLst>
                                      </p:cBhvr>
                                      <p:to>
                                        <p:strVal val="visible"/>
                                      </p:to>
                                    </p:set>
                                    <p:anim calcmode="lin" valueType="num">
                                      <p:cBhvr>
                                        <p:cTn id="65" dur="500" fill="hold"/>
                                        <p:tgtEl>
                                          <p:spTgt spid="192"/>
                                        </p:tgtEl>
                                        <p:attrNameLst>
                                          <p:attrName>ppt_x</p:attrName>
                                        </p:attrNameLst>
                                      </p:cBhvr>
                                      <p:tavLst>
                                        <p:tav tm="0">
                                          <p:val>
                                            <p:strVal val="#ppt_x"/>
                                          </p:val>
                                        </p:tav>
                                        <p:tav tm="100000">
                                          <p:val>
                                            <p:strVal val="#ppt_x"/>
                                          </p:val>
                                        </p:tav>
                                      </p:tavLst>
                                    </p:anim>
                                    <p:anim calcmode="lin" valueType="num">
                                      <p:cBhvr>
                                        <p:cTn id="66" dur="500" fill="hold"/>
                                        <p:tgtEl>
                                          <p:spTgt spid="19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12" nodeType="clickEffect">
                                  <p:stCondLst>
                                    <p:cond delay="0"/>
                                  </p:stCondLst>
                                  <p:iterate>
                                    <p:tmAbs val="0"/>
                                  </p:iterate>
                                  <p:childTnLst>
                                    <p:set>
                                      <p:cBhvr>
                                        <p:cTn id="70" fill="hold"/>
                                        <p:tgtEl>
                                          <p:spTgt spid="191"/>
                                        </p:tgtEl>
                                        <p:attrNameLst>
                                          <p:attrName>style.visibility</p:attrName>
                                        </p:attrNameLst>
                                      </p:cBhvr>
                                      <p:to>
                                        <p:strVal val="visible"/>
                                      </p:to>
                                    </p:set>
                                    <p:anim calcmode="lin" valueType="num">
                                      <p:cBhvr>
                                        <p:cTn id="71" dur="500" fill="hold"/>
                                        <p:tgtEl>
                                          <p:spTgt spid="191"/>
                                        </p:tgtEl>
                                        <p:attrNameLst>
                                          <p:attrName>ppt_x</p:attrName>
                                        </p:attrNameLst>
                                      </p:cBhvr>
                                      <p:tavLst>
                                        <p:tav tm="0">
                                          <p:val>
                                            <p:strVal val="#ppt_x"/>
                                          </p:val>
                                        </p:tav>
                                        <p:tav tm="100000">
                                          <p:val>
                                            <p:strVal val="#ppt_x"/>
                                          </p:val>
                                        </p:tav>
                                      </p:tavLst>
                                    </p:anim>
                                    <p:anim calcmode="lin" valueType="num">
                                      <p:cBhvr>
                                        <p:cTn id="72"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grpId="13" nodeType="clickEffect">
                                  <p:stCondLst>
                                    <p:cond delay="0"/>
                                  </p:stCondLst>
                                  <p:iterate>
                                    <p:tmAbs val="0"/>
                                  </p:iterate>
                                  <p:childTnLst>
                                    <p:set>
                                      <p:cBhvr>
                                        <p:cTn id="76" fill="hold"/>
                                        <p:tgtEl>
                                          <p:spTgt spid="196"/>
                                        </p:tgtEl>
                                        <p:attrNameLst>
                                          <p:attrName>style.visibility</p:attrName>
                                        </p:attrNameLst>
                                      </p:cBhvr>
                                      <p:to>
                                        <p:strVal val="visible"/>
                                      </p:to>
                                    </p:set>
                                    <p:anim calcmode="lin" valueType="num">
                                      <p:cBhvr>
                                        <p:cTn id="77" dur="500" fill="hold"/>
                                        <p:tgtEl>
                                          <p:spTgt spid="196"/>
                                        </p:tgtEl>
                                        <p:attrNameLst>
                                          <p:attrName>ppt_w</p:attrName>
                                        </p:attrNameLst>
                                      </p:cBhvr>
                                      <p:tavLst>
                                        <p:tav tm="0">
                                          <p:val>
                                            <p:fltVal val="0"/>
                                          </p:val>
                                        </p:tav>
                                        <p:tav tm="100000">
                                          <p:val>
                                            <p:strVal val="#ppt_w"/>
                                          </p:val>
                                        </p:tav>
                                      </p:tavLst>
                                    </p:anim>
                                    <p:anim calcmode="lin" valueType="num">
                                      <p:cBhvr>
                                        <p:cTn id="78" dur="500" fill="hold"/>
                                        <p:tgtEl>
                                          <p:spTgt spid="196"/>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4" presetClass="entr" presetSubtype="32" fill="hold" grpId="14" nodeType="clickEffect">
                                  <p:stCondLst>
                                    <p:cond delay="0"/>
                                  </p:stCondLst>
                                  <p:iterate>
                                    <p:tmAbs val="0"/>
                                  </p:iterate>
                                  <p:childTnLst>
                                    <p:set>
                                      <p:cBhvr>
                                        <p:cTn id="82" fill="hold"/>
                                        <p:tgtEl>
                                          <p:spTgt spid="211"/>
                                        </p:tgtEl>
                                        <p:attrNameLst>
                                          <p:attrName>style.visibility</p:attrName>
                                        </p:attrNameLst>
                                      </p:cBhvr>
                                      <p:to>
                                        <p:strVal val="visible"/>
                                      </p:to>
                                    </p:set>
                                    <p:animEffect transition="in" filter="box(out)">
                                      <p:cBhvr>
                                        <p:cTn id="83"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1" animBg="1" advAuto="0"/>
      <p:bldP spid="183" grpId="3" animBg="1" advAuto="0"/>
      <p:bldP spid="184" grpId="4" animBg="1" advAuto="0"/>
      <p:bldP spid="189" grpId="8" animBg="1" advAuto="0"/>
      <p:bldP spid="190" grpId="7" animBg="1" advAuto="0"/>
      <p:bldP spid="191" grpId="12" animBg="1" advAuto="0"/>
      <p:bldP spid="192" grpId="11" animBg="1" advAuto="0"/>
      <p:bldP spid="193" grpId="2" animBg="1" advAuto="0"/>
      <p:bldP spid="194" grpId="6" animBg="1" advAuto="0"/>
      <p:bldP spid="195" grpId="9" animBg="1" advAuto="0"/>
      <p:bldP spid="196" grpId="13" animBg="1" advAuto="0"/>
      <p:bldP spid="205" grpId="5" animBg="1" advAuto="0"/>
      <p:bldP spid="208" grpId="10" animBg="1" advAuto="0"/>
      <p:bldP spid="211" grpId="14"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1" name="Group"/>
          <p:cNvGrpSpPr/>
          <p:nvPr/>
        </p:nvGrpSpPr>
        <p:grpSpPr>
          <a:xfrm>
            <a:off x="6149955" y="2089753"/>
            <a:ext cx="12084090" cy="10046279"/>
            <a:chOff x="0" y="0"/>
            <a:chExt cx="12084089" cy="10046278"/>
          </a:xfrm>
        </p:grpSpPr>
        <p:grpSp>
          <p:nvGrpSpPr>
            <p:cNvPr id="219" name="Group"/>
            <p:cNvGrpSpPr/>
            <p:nvPr/>
          </p:nvGrpSpPr>
          <p:grpSpPr>
            <a:xfrm>
              <a:off x="0" y="8835333"/>
              <a:ext cx="12084090" cy="1210945"/>
              <a:chOff x="0" y="0"/>
              <a:chExt cx="12084089" cy="1210944"/>
            </a:xfrm>
          </p:grpSpPr>
          <p:sp>
            <p:nvSpPr>
              <p:cNvPr id="216" name="Input…"/>
              <p:cNvSpPr txBox="1"/>
              <p:nvPr/>
            </p:nvSpPr>
            <p:spPr>
              <a:xfrm>
                <a:off x="0" y="0"/>
                <a:ext cx="1365874" cy="120801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200"/>
                </a:pPr>
                <a:r>
                  <a:t>Input</a:t>
                </a:r>
              </a:p>
              <a:p>
                <a:pPr>
                  <a:defRPr sz="3200"/>
                </a:pPr>
                <a:r>
                  <a:t>layer</a:t>
                </a:r>
              </a:p>
            </p:txBody>
          </p:sp>
          <p:sp>
            <p:nvSpPr>
              <p:cNvPr id="217" name="Output…"/>
              <p:cNvSpPr txBox="1"/>
              <p:nvPr/>
            </p:nvSpPr>
            <p:spPr>
              <a:xfrm>
                <a:off x="10340406" y="0"/>
                <a:ext cx="1743684" cy="120801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200"/>
                </a:pPr>
                <a:r>
                  <a:t>Output</a:t>
                </a:r>
              </a:p>
              <a:p>
                <a:pPr>
                  <a:defRPr sz="3200"/>
                </a:pPr>
                <a:r>
                  <a:t>layer</a:t>
                </a:r>
              </a:p>
            </p:txBody>
          </p:sp>
          <p:sp>
            <p:nvSpPr>
              <p:cNvPr id="218" name="Hidden…"/>
              <p:cNvSpPr txBox="1"/>
              <p:nvPr/>
            </p:nvSpPr>
            <p:spPr>
              <a:xfrm>
                <a:off x="5188170" y="2934"/>
                <a:ext cx="1756354" cy="120801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200"/>
                </a:pPr>
                <a:r>
                  <a:t>Hidden</a:t>
                </a:r>
              </a:p>
              <a:p>
                <a:pPr>
                  <a:defRPr sz="3200"/>
                </a:pPr>
                <a:r>
                  <a:t>layer</a:t>
                </a:r>
              </a:p>
            </p:txBody>
          </p:sp>
        </p:grpSp>
        <p:grpSp>
          <p:nvGrpSpPr>
            <p:cNvPr id="280" name="Group"/>
            <p:cNvGrpSpPr/>
            <p:nvPr/>
          </p:nvGrpSpPr>
          <p:grpSpPr>
            <a:xfrm>
              <a:off x="132636" y="-1"/>
              <a:ext cx="11183680" cy="8455661"/>
              <a:chOff x="0" y="0"/>
              <a:chExt cx="11183678" cy="8455659"/>
            </a:xfrm>
          </p:grpSpPr>
          <p:grpSp>
            <p:nvGrpSpPr>
              <p:cNvPr id="263" name="Group"/>
              <p:cNvGrpSpPr/>
              <p:nvPr/>
            </p:nvGrpSpPr>
            <p:grpSpPr>
              <a:xfrm>
                <a:off x="0" y="-1"/>
                <a:ext cx="11183679" cy="8455661"/>
                <a:chOff x="0" y="0"/>
                <a:chExt cx="11183678" cy="8455659"/>
              </a:xfrm>
            </p:grpSpPr>
            <p:grpSp>
              <p:nvGrpSpPr>
                <p:cNvPr id="238" name="Group"/>
                <p:cNvGrpSpPr/>
                <p:nvPr/>
              </p:nvGrpSpPr>
              <p:grpSpPr>
                <a:xfrm>
                  <a:off x="5473182" y="0"/>
                  <a:ext cx="804180" cy="8455660"/>
                  <a:chOff x="0" y="0"/>
                  <a:chExt cx="804179" cy="8455659"/>
                </a:xfrm>
              </p:grpSpPr>
              <p:grpSp>
                <p:nvGrpSpPr>
                  <p:cNvPr id="222" name="Group"/>
                  <p:cNvGrpSpPr/>
                  <p:nvPr/>
                </p:nvGrpSpPr>
                <p:grpSpPr>
                  <a:xfrm>
                    <a:off x="0" y="2852490"/>
                    <a:ext cx="804180" cy="1371228"/>
                    <a:chOff x="0" y="0"/>
                    <a:chExt cx="804179" cy="1371227"/>
                  </a:xfrm>
                </p:grpSpPr>
                <p:sp>
                  <p:nvSpPr>
                    <p:cNvPr id="220" name="Oval"/>
                    <p:cNvSpPr/>
                    <p:nvPr/>
                  </p:nvSpPr>
                  <p:spPr>
                    <a:xfrm>
                      <a:off x="0" y="544386"/>
                      <a:ext cx="804180" cy="826842"/>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21" name="Image" descr="Image"/>
                    <p:cNvPicPr>
                      <a:picLocks noChangeAspect="1"/>
                    </p:cNvPicPr>
                    <p:nvPr/>
                  </p:nvPicPr>
                  <p:blipFill>
                    <a:blip r:embed="rId3"/>
                    <a:stretch>
                      <a:fillRect/>
                    </a:stretch>
                  </p:blipFill>
                  <p:spPr>
                    <a:xfrm>
                      <a:off x="167524" y="0"/>
                      <a:ext cx="469131" cy="469130"/>
                    </a:xfrm>
                    <a:prstGeom prst="rect">
                      <a:avLst/>
                    </a:prstGeom>
                    <a:ln w="12700" cap="flat">
                      <a:noFill/>
                      <a:miter lim="400000"/>
                    </a:ln>
                    <a:effectLst/>
                  </p:spPr>
                </p:pic>
              </p:grpSp>
              <p:grpSp>
                <p:nvGrpSpPr>
                  <p:cNvPr id="225" name="Group"/>
                  <p:cNvGrpSpPr/>
                  <p:nvPr/>
                </p:nvGrpSpPr>
                <p:grpSpPr>
                  <a:xfrm>
                    <a:off x="0" y="4278510"/>
                    <a:ext cx="804180" cy="1352598"/>
                    <a:chOff x="0" y="0"/>
                    <a:chExt cx="804179" cy="1352596"/>
                  </a:xfrm>
                </p:grpSpPr>
                <p:sp>
                  <p:nvSpPr>
                    <p:cNvPr id="223" name="Oval"/>
                    <p:cNvSpPr/>
                    <p:nvPr/>
                  </p:nvSpPr>
                  <p:spPr>
                    <a:xfrm>
                      <a:off x="0" y="525755"/>
                      <a:ext cx="804180" cy="826842"/>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24" name="Image" descr="Image"/>
                    <p:cNvPicPr>
                      <a:picLocks noChangeAspect="1"/>
                    </p:cNvPicPr>
                    <p:nvPr/>
                  </p:nvPicPr>
                  <p:blipFill>
                    <a:blip r:embed="rId4"/>
                    <a:srcRect/>
                    <a:stretch>
                      <a:fillRect/>
                    </a:stretch>
                  </p:blipFill>
                  <p:spPr>
                    <a:xfrm>
                      <a:off x="174396" y="0"/>
                      <a:ext cx="455387" cy="441587"/>
                    </a:xfrm>
                    <a:prstGeom prst="rect">
                      <a:avLst/>
                    </a:prstGeom>
                    <a:ln w="12700" cap="flat">
                      <a:noFill/>
                      <a:miter lim="400000"/>
                    </a:ln>
                    <a:effectLst/>
                  </p:spPr>
                </p:pic>
              </p:grpSp>
              <p:grpSp>
                <p:nvGrpSpPr>
                  <p:cNvPr id="228" name="Group"/>
                  <p:cNvGrpSpPr/>
                  <p:nvPr/>
                </p:nvGrpSpPr>
                <p:grpSpPr>
                  <a:xfrm>
                    <a:off x="0" y="5688941"/>
                    <a:ext cx="804180" cy="1383126"/>
                    <a:chOff x="0" y="0"/>
                    <a:chExt cx="804179" cy="1383125"/>
                  </a:xfrm>
                </p:grpSpPr>
                <p:sp>
                  <p:nvSpPr>
                    <p:cNvPr id="226" name="Oval"/>
                    <p:cNvSpPr/>
                    <p:nvPr/>
                  </p:nvSpPr>
                  <p:spPr>
                    <a:xfrm>
                      <a:off x="0" y="556283"/>
                      <a:ext cx="804180" cy="826843"/>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27" name="Image" descr="Image"/>
                    <p:cNvPicPr>
                      <a:picLocks noChangeAspect="1"/>
                    </p:cNvPicPr>
                    <p:nvPr/>
                  </p:nvPicPr>
                  <p:blipFill>
                    <a:blip r:embed="rId5"/>
                    <a:stretch>
                      <a:fillRect/>
                    </a:stretch>
                  </p:blipFill>
                  <p:spPr>
                    <a:xfrm>
                      <a:off x="167524" y="0"/>
                      <a:ext cx="469131" cy="469130"/>
                    </a:xfrm>
                    <a:prstGeom prst="rect">
                      <a:avLst/>
                    </a:prstGeom>
                    <a:ln w="12700" cap="flat">
                      <a:noFill/>
                      <a:miter lim="400000"/>
                    </a:ln>
                    <a:effectLst/>
                  </p:spPr>
                </p:pic>
              </p:grpSp>
              <p:grpSp>
                <p:nvGrpSpPr>
                  <p:cNvPr id="231" name="Group"/>
                  <p:cNvGrpSpPr/>
                  <p:nvPr/>
                </p:nvGrpSpPr>
                <p:grpSpPr>
                  <a:xfrm>
                    <a:off x="0" y="1440213"/>
                    <a:ext cx="804180" cy="1366342"/>
                    <a:chOff x="0" y="0"/>
                    <a:chExt cx="804179" cy="1366340"/>
                  </a:xfrm>
                </p:grpSpPr>
                <p:sp>
                  <p:nvSpPr>
                    <p:cNvPr id="229" name="Group"/>
                    <p:cNvSpPr/>
                    <p:nvPr/>
                  </p:nvSpPr>
                  <p:spPr>
                    <a:xfrm>
                      <a:off x="0" y="539499"/>
                      <a:ext cx="804180" cy="826842"/>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30" name="Image" descr="Image"/>
                    <p:cNvPicPr>
                      <a:picLocks noChangeAspect="1"/>
                    </p:cNvPicPr>
                    <p:nvPr/>
                  </p:nvPicPr>
                  <p:blipFill>
                    <a:blip r:embed="rId6"/>
                    <a:srcRect r="5882"/>
                    <a:stretch>
                      <a:fillRect/>
                    </a:stretch>
                  </p:blipFill>
                  <p:spPr>
                    <a:xfrm>
                      <a:off x="167524" y="0"/>
                      <a:ext cx="469131" cy="498451"/>
                    </a:xfrm>
                    <a:prstGeom prst="rect">
                      <a:avLst/>
                    </a:prstGeom>
                    <a:ln w="12700" cap="flat">
                      <a:noFill/>
                      <a:miter lim="400000"/>
                    </a:ln>
                    <a:effectLst/>
                  </p:spPr>
                </p:pic>
              </p:grpSp>
              <p:grpSp>
                <p:nvGrpSpPr>
                  <p:cNvPr id="234" name="Group"/>
                  <p:cNvGrpSpPr/>
                  <p:nvPr/>
                </p:nvGrpSpPr>
                <p:grpSpPr>
                  <a:xfrm>
                    <a:off x="0" y="7100578"/>
                    <a:ext cx="804180" cy="1355082"/>
                    <a:chOff x="0" y="0"/>
                    <a:chExt cx="804179" cy="1355080"/>
                  </a:xfrm>
                </p:grpSpPr>
                <p:sp>
                  <p:nvSpPr>
                    <p:cNvPr id="232" name="Oval"/>
                    <p:cNvSpPr/>
                    <p:nvPr/>
                  </p:nvSpPr>
                  <p:spPr>
                    <a:xfrm>
                      <a:off x="0" y="528239"/>
                      <a:ext cx="804180" cy="826842"/>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33" name="Image" descr="Image"/>
                    <p:cNvPicPr>
                      <a:picLocks noChangeAspect="1"/>
                    </p:cNvPicPr>
                    <p:nvPr/>
                  </p:nvPicPr>
                  <p:blipFill>
                    <a:blip r:embed="rId7"/>
                    <a:srcRect/>
                    <a:stretch>
                      <a:fillRect/>
                    </a:stretch>
                  </p:blipFill>
                  <p:spPr>
                    <a:xfrm>
                      <a:off x="167524" y="0"/>
                      <a:ext cx="469131" cy="469130"/>
                    </a:xfrm>
                    <a:prstGeom prst="rect">
                      <a:avLst/>
                    </a:prstGeom>
                    <a:ln w="12700" cap="flat">
                      <a:noFill/>
                      <a:miter lim="400000"/>
                    </a:ln>
                    <a:effectLst/>
                  </p:spPr>
                </p:pic>
              </p:grpSp>
              <p:grpSp>
                <p:nvGrpSpPr>
                  <p:cNvPr id="237" name="Group"/>
                  <p:cNvGrpSpPr/>
                  <p:nvPr/>
                </p:nvGrpSpPr>
                <p:grpSpPr>
                  <a:xfrm>
                    <a:off x="0" y="0"/>
                    <a:ext cx="804180" cy="1399165"/>
                    <a:chOff x="0" y="0"/>
                    <a:chExt cx="804179" cy="1399164"/>
                  </a:xfrm>
                </p:grpSpPr>
                <p:sp>
                  <p:nvSpPr>
                    <p:cNvPr id="235" name="Group"/>
                    <p:cNvSpPr/>
                    <p:nvPr/>
                  </p:nvSpPr>
                  <p:spPr>
                    <a:xfrm>
                      <a:off x="0" y="572322"/>
                      <a:ext cx="804180" cy="826843"/>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36" name="Image" descr="Image"/>
                    <p:cNvPicPr>
                      <a:picLocks noChangeAspect="1"/>
                    </p:cNvPicPr>
                    <p:nvPr/>
                  </p:nvPicPr>
                  <p:blipFill>
                    <a:blip r:embed="rId8"/>
                    <a:stretch>
                      <a:fillRect/>
                    </a:stretch>
                  </p:blipFill>
                  <p:spPr>
                    <a:xfrm>
                      <a:off x="167524" y="0"/>
                      <a:ext cx="469131" cy="484264"/>
                    </a:xfrm>
                    <a:prstGeom prst="rect">
                      <a:avLst/>
                    </a:prstGeom>
                    <a:ln w="12700" cap="flat">
                      <a:noFill/>
                      <a:miter lim="400000"/>
                    </a:ln>
                    <a:effectLst/>
                  </p:spPr>
                </p:pic>
              </p:grpSp>
            </p:grpSp>
            <p:grpSp>
              <p:nvGrpSpPr>
                <p:cNvPr id="246" name="Group"/>
                <p:cNvGrpSpPr/>
                <p:nvPr/>
              </p:nvGrpSpPr>
              <p:grpSpPr>
                <a:xfrm>
                  <a:off x="0" y="2048022"/>
                  <a:ext cx="804180" cy="4914631"/>
                  <a:chOff x="0" y="0"/>
                  <a:chExt cx="804179" cy="4914630"/>
                </a:xfrm>
              </p:grpSpPr>
              <p:grpSp>
                <p:nvGrpSpPr>
                  <p:cNvPr id="241" name="Group"/>
                  <p:cNvGrpSpPr/>
                  <p:nvPr/>
                </p:nvGrpSpPr>
                <p:grpSpPr>
                  <a:xfrm>
                    <a:off x="0" y="0"/>
                    <a:ext cx="804180" cy="1481774"/>
                    <a:chOff x="0" y="0"/>
                    <a:chExt cx="804179" cy="1481773"/>
                  </a:xfrm>
                </p:grpSpPr>
                <p:sp>
                  <p:nvSpPr>
                    <p:cNvPr id="239" name="Oval"/>
                    <p:cNvSpPr/>
                    <p:nvPr/>
                  </p:nvSpPr>
                  <p:spPr>
                    <a:xfrm>
                      <a:off x="0" y="654932"/>
                      <a:ext cx="804180" cy="826842"/>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40" name="Image" descr="Image"/>
                    <p:cNvPicPr>
                      <a:picLocks noChangeAspect="1"/>
                    </p:cNvPicPr>
                    <p:nvPr/>
                  </p:nvPicPr>
                  <p:blipFill>
                    <a:blip r:embed="rId9"/>
                    <a:srcRect/>
                    <a:stretch>
                      <a:fillRect/>
                    </a:stretch>
                  </p:blipFill>
                  <p:spPr>
                    <a:xfrm>
                      <a:off x="193742" y="0"/>
                      <a:ext cx="408598" cy="527772"/>
                    </a:xfrm>
                    <a:prstGeom prst="rect">
                      <a:avLst/>
                    </a:prstGeom>
                    <a:ln w="12700" cap="flat">
                      <a:noFill/>
                      <a:miter lim="400000"/>
                    </a:ln>
                    <a:effectLst/>
                  </p:spPr>
                </p:pic>
              </p:grpSp>
              <p:grpSp>
                <p:nvGrpSpPr>
                  <p:cNvPr id="244" name="Group"/>
                  <p:cNvGrpSpPr/>
                  <p:nvPr/>
                </p:nvGrpSpPr>
                <p:grpSpPr>
                  <a:xfrm>
                    <a:off x="0" y="3499972"/>
                    <a:ext cx="804180" cy="1414659"/>
                    <a:chOff x="0" y="0"/>
                    <a:chExt cx="804179" cy="1414657"/>
                  </a:xfrm>
                </p:grpSpPr>
                <p:sp>
                  <p:nvSpPr>
                    <p:cNvPr id="242" name="Oval"/>
                    <p:cNvSpPr/>
                    <p:nvPr/>
                  </p:nvSpPr>
                  <p:spPr>
                    <a:xfrm>
                      <a:off x="0" y="587816"/>
                      <a:ext cx="804180" cy="826842"/>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43" name="Image" descr="Image"/>
                    <p:cNvPicPr>
                      <a:picLocks noChangeAspect="1"/>
                    </p:cNvPicPr>
                    <p:nvPr/>
                  </p:nvPicPr>
                  <p:blipFill>
                    <a:blip r:embed="rId10"/>
                    <a:stretch>
                      <a:fillRect/>
                    </a:stretch>
                  </p:blipFill>
                  <p:spPr>
                    <a:xfrm>
                      <a:off x="193742" y="0"/>
                      <a:ext cx="422100" cy="503273"/>
                    </a:xfrm>
                    <a:prstGeom prst="rect">
                      <a:avLst/>
                    </a:prstGeom>
                    <a:ln w="12700" cap="flat">
                      <a:noFill/>
                      <a:miter lim="400000"/>
                    </a:ln>
                    <a:effectLst/>
                  </p:spPr>
                </p:pic>
              </p:grpSp>
              <p:sp>
                <p:nvSpPr>
                  <p:cNvPr id="245" name="Line"/>
                  <p:cNvSpPr/>
                  <p:nvPr/>
                </p:nvSpPr>
                <p:spPr>
                  <a:xfrm flipV="1">
                    <a:off x="402089" y="1945164"/>
                    <a:ext cx="1" cy="1494985"/>
                  </a:xfrm>
                  <a:prstGeom prst="line">
                    <a:avLst/>
                  </a:prstGeom>
                  <a:noFill/>
                  <a:ln w="127000" cap="rnd">
                    <a:solidFill>
                      <a:srgbClr val="000000"/>
                    </a:solidFill>
                    <a:custDash>
                      <a:ds d="100000" sp="200000"/>
                    </a:custDash>
                    <a:round/>
                  </a:ln>
                  <a:effectLst/>
                </p:spPr>
                <p:txBody>
                  <a:bodyPr wrap="square" lIns="91439" tIns="91439" rIns="91439" bIns="91439" numCol="1" anchor="t">
                    <a:noAutofit/>
                  </a:bodyPr>
                  <a:lstStyle/>
                  <a:p>
                    <a:endParaRPr/>
                  </a:p>
                </p:txBody>
              </p:sp>
            </p:grpSp>
            <p:grpSp>
              <p:nvGrpSpPr>
                <p:cNvPr id="254" name="Group"/>
                <p:cNvGrpSpPr/>
                <p:nvPr/>
              </p:nvGrpSpPr>
              <p:grpSpPr>
                <a:xfrm>
                  <a:off x="10379499" y="2339930"/>
                  <a:ext cx="804180" cy="4681364"/>
                  <a:chOff x="0" y="0"/>
                  <a:chExt cx="804179" cy="4681363"/>
                </a:xfrm>
              </p:grpSpPr>
              <p:sp>
                <p:nvSpPr>
                  <p:cNvPr id="247" name="Line"/>
                  <p:cNvSpPr/>
                  <p:nvPr/>
                </p:nvSpPr>
                <p:spPr>
                  <a:xfrm flipV="1">
                    <a:off x="402088" y="1711896"/>
                    <a:ext cx="1" cy="1494986"/>
                  </a:xfrm>
                  <a:prstGeom prst="line">
                    <a:avLst/>
                  </a:prstGeom>
                  <a:noFill/>
                  <a:ln w="127000" cap="rnd">
                    <a:solidFill>
                      <a:srgbClr val="000000"/>
                    </a:solidFill>
                    <a:custDash>
                      <a:ds d="100000" sp="200000"/>
                    </a:custDash>
                    <a:round/>
                  </a:ln>
                  <a:effectLst/>
                </p:spPr>
                <p:txBody>
                  <a:bodyPr wrap="square" lIns="91439" tIns="91439" rIns="91439" bIns="91439" numCol="1" anchor="t">
                    <a:noAutofit/>
                  </a:bodyPr>
                  <a:lstStyle/>
                  <a:p>
                    <a:endParaRPr/>
                  </a:p>
                </p:txBody>
              </p:sp>
              <p:grpSp>
                <p:nvGrpSpPr>
                  <p:cNvPr id="250" name="Group"/>
                  <p:cNvGrpSpPr/>
                  <p:nvPr/>
                </p:nvGrpSpPr>
                <p:grpSpPr>
                  <a:xfrm>
                    <a:off x="0" y="0"/>
                    <a:ext cx="804180" cy="1248507"/>
                    <a:chOff x="0" y="0"/>
                    <a:chExt cx="804179" cy="1248506"/>
                  </a:xfrm>
                </p:grpSpPr>
                <p:sp>
                  <p:nvSpPr>
                    <p:cNvPr id="248" name="Group"/>
                    <p:cNvSpPr/>
                    <p:nvPr/>
                  </p:nvSpPr>
                  <p:spPr>
                    <a:xfrm>
                      <a:off x="0" y="421665"/>
                      <a:ext cx="804180" cy="826842"/>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49" name="Image" descr="Image"/>
                    <p:cNvPicPr>
                      <a:picLocks noChangeAspect="1"/>
                    </p:cNvPicPr>
                    <p:nvPr/>
                  </p:nvPicPr>
                  <p:blipFill>
                    <a:blip r:embed="rId11"/>
                    <a:srcRect/>
                    <a:stretch>
                      <a:fillRect/>
                    </a:stretch>
                  </p:blipFill>
                  <p:spPr>
                    <a:xfrm>
                      <a:off x="161567" y="0"/>
                      <a:ext cx="455619" cy="345642"/>
                    </a:xfrm>
                    <a:prstGeom prst="rect">
                      <a:avLst/>
                    </a:prstGeom>
                    <a:ln w="12700" cap="flat">
                      <a:noFill/>
                      <a:miter lim="400000"/>
                    </a:ln>
                    <a:effectLst/>
                  </p:spPr>
                </p:pic>
              </p:grpSp>
              <p:grpSp>
                <p:nvGrpSpPr>
                  <p:cNvPr id="253" name="Group"/>
                  <p:cNvGrpSpPr/>
                  <p:nvPr/>
                </p:nvGrpSpPr>
                <p:grpSpPr>
                  <a:xfrm>
                    <a:off x="0" y="3439137"/>
                    <a:ext cx="804180" cy="1242227"/>
                    <a:chOff x="0" y="0"/>
                    <a:chExt cx="804179" cy="1242225"/>
                  </a:xfrm>
                </p:grpSpPr>
                <p:sp>
                  <p:nvSpPr>
                    <p:cNvPr id="251" name="Group"/>
                    <p:cNvSpPr/>
                    <p:nvPr/>
                  </p:nvSpPr>
                  <p:spPr>
                    <a:xfrm>
                      <a:off x="0" y="415384"/>
                      <a:ext cx="804180" cy="826842"/>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252" name="Image" descr="Image"/>
                    <p:cNvPicPr>
                      <a:picLocks noChangeAspect="1"/>
                    </p:cNvPicPr>
                    <p:nvPr/>
                  </p:nvPicPr>
                  <p:blipFill>
                    <a:blip r:embed="rId12"/>
                    <a:stretch>
                      <a:fillRect/>
                    </a:stretch>
                  </p:blipFill>
                  <p:spPr>
                    <a:xfrm>
                      <a:off x="175207" y="0"/>
                      <a:ext cx="486749" cy="345434"/>
                    </a:xfrm>
                    <a:prstGeom prst="rect">
                      <a:avLst/>
                    </a:prstGeom>
                    <a:ln w="12700" cap="flat">
                      <a:noFill/>
                      <a:miter lim="400000"/>
                    </a:ln>
                    <a:effectLst/>
                  </p:spPr>
                </p:pic>
              </p:grpSp>
            </p:grpSp>
            <p:sp>
              <p:nvSpPr>
                <p:cNvPr id="255" name="Line"/>
                <p:cNvSpPr/>
                <p:nvPr/>
              </p:nvSpPr>
              <p:spPr>
                <a:xfrm flipV="1">
                  <a:off x="790710" y="1051732"/>
                  <a:ext cx="4701244" cy="1857584"/>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56" name="Line"/>
                <p:cNvSpPr/>
                <p:nvPr/>
              </p:nvSpPr>
              <p:spPr>
                <a:xfrm>
                  <a:off x="731158" y="3391500"/>
                  <a:ext cx="4824783" cy="4425744"/>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57" name="Line"/>
                <p:cNvSpPr/>
                <p:nvPr/>
              </p:nvSpPr>
              <p:spPr>
                <a:xfrm flipV="1">
                  <a:off x="721558" y="1142915"/>
                  <a:ext cx="4786585" cy="5215974"/>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58" name="Line"/>
                <p:cNvSpPr/>
                <p:nvPr/>
              </p:nvSpPr>
              <p:spPr>
                <a:xfrm>
                  <a:off x="726040" y="6773554"/>
                  <a:ext cx="4737393" cy="1221255"/>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59" name="Line"/>
                <p:cNvSpPr/>
                <p:nvPr/>
              </p:nvSpPr>
              <p:spPr>
                <a:xfrm>
                  <a:off x="6307810" y="1030191"/>
                  <a:ext cx="4140869" cy="1907331"/>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60" name="Line"/>
                <p:cNvSpPr/>
                <p:nvPr/>
              </p:nvSpPr>
              <p:spPr>
                <a:xfrm>
                  <a:off x="6150465" y="1248852"/>
                  <a:ext cx="4308154" cy="5122549"/>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61" name="Line"/>
                <p:cNvSpPr/>
                <p:nvPr/>
              </p:nvSpPr>
              <p:spPr>
                <a:xfrm flipV="1">
                  <a:off x="6199501" y="3437082"/>
                  <a:ext cx="4290464" cy="4340566"/>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62" name="Line"/>
                <p:cNvSpPr/>
                <p:nvPr/>
              </p:nvSpPr>
              <p:spPr>
                <a:xfrm flipV="1">
                  <a:off x="6289278" y="6806445"/>
                  <a:ext cx="4143058" cy="1204089"/>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grpSp>
          <p:sp>
            <p:nvSpPr>
              <p:cNvPr id="264" name="Line"/>
              <p:cNvSpPr/>
              <p:nvPr/>
            </p:nvSpPr>
            <p:spPr>
              <a:xfrm flipV="1">
                <a:off x="785060" y="2298781"/>
                <a:ext cx="4669174" cy="810358"/>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65" name="Line"/>
              <p:cNvSpPr/>
              <p:nvPr/>
            </p:nvSpPr>
            <p:spPr>
              <a:xfrm>
                <a:off x="804607" y="3187327"/>
                <a:ext cx="4648635" cy="549234"/>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66" name="Line"/>
              <p:cNvSpPr/>
              <p:nvPr/>
            </p:nvSpPr>
            <p:spPr>
              <a:xfrm>
                <a:off x="794936" y="3265515"/>
                <a:ext cx="4700480" cy="1889575"/>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67" name="Line"/>
              <p:cNvSpPr/>
              <p:nvPr/>
            </p:nvSpPr>
            <p:spPr>
              <a:xfrm>
                <a:off x="761011" y="3301392"/>
                <a:ext cx="4732015" cy="3164252"/>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68" name="Line"/>
              <p:cNvSpPr/>
              <p:nvPr/>
            </p:nvSpPr>
            <p:spPr>
              <a:xfrm flipV="1">
                <a:off x="774473" y="2512659"/>
                <a:ext cx="4688968" cy="3952670"/>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69" name="Line"/>
              <p:cNvSpPr/>
              <p:nvPr/>
            </p:nvSpPr>
            <p:spPr>
              <a:xfrm flipV="1">
                <a:off x="801808" y="4003124"/>
                <a:ext cx="4699659" cy="2518632"/>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0" name="Line"/>
              <p:cNvSpPr/>
              <p:nvPr/>
            </p:nvSpPr>
            <p:spPr>
              <a:xfrm flipV="1">
                <a:off x="761340" y="5329288"/>
                <a:ext cx="4761049" cy="1276078"/>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1" name="Line"/>
              <p:cNvSpPr/>
              <p:nvPr/>
            </p:nvSpPr>
            <p:spPr>
              <a:xfrm flipV="1">
                <a:off x="778725" y="6620862"/>
                <a:ext cx="4695550" cy="34647"/>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2" name="Line"/>
              <p:cNvSpPr/>
              <p:nvPr/>
            </p:nvSpPr>
            <p:spPr>
              <a:xfrm>
                <a:off x="6262760" y="2432465"/>
                <a:ext cx="4118878" cy="601953"/>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3" name="Line"/>
              <p:cNvSpPr/>
              <p:nvPr/>
            </p:nvSpPr>
            <p:spPr>
              <a:xfrm>
                <a:off x="6194346" y="2631524"/>
                <a:ext cx="4245628" cy="3868149"/>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4" name="Line"/>
              <p:cNvSpPr/>
              <p:nvPr/>
            </p:nvSpPr>
            <p:spPr>
              <a:xfrm>
                <a:off x="6282307" y="3951182"/>
                <a:ext cx="4140029" cy="2673102"/>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5" name="Line"/>
              <p:cNvSpPr/>
              <p:nvPr/>
            </p:nvSpPr>
            <p:spPr>
              <a:xfrm flipV="1">
                <a:off x="6301854" y="3172499"/>
                <a:ext cx="4066880" cy="505024"/>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6" name="Line"/>
              <p:cNvSpPr/>
              <p:nvPr/>
            </p:nvSpPr>
            <p:spPr>
              <a:xfrm>
                <a:off x="6204118" y="5436760"/>
                <a:ext cx="4197067" cy="1251893"/>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7" name="Line"/>
              <p:cNvSpPr/>
              <p:nvPr/>
            </p:nvSpPr>
            <p:spPr>
              <a:xfrm flipV="1">
                <a:off x="6262760" y="3246991"/>
                <a:ext cx="4152246" cy="1857470"/>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8" name="Line"/>
              <p:cNvSpPr/>
              <p:nvPr/>
            </p:nvSpPr>
            <p:spPr>
              <a:xfrm>
                <a:off x="6288339" y="6668226"/>
                <a:ext cx="4141861" cy="63034"/>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279" name="Line"/>
              <p:cNvSpPr/>
              <p:nvPr/>
            </p:nvSpPr>
            <p:spPr>
              <a:xfrm flipV="1">
                <a:off x="6243212" y="3362054"/>
                <a:ext cx="4205349" cy="3091156"/>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grpSp>
      </p:grpSp>
      <p:grpSp>
        <p:nvGrpSpPr>
          <p:cNvPr id="291" name="Group"/>
          <p:cNvGrpSpPr/>
          <p:nvPr/>
        </p:nvGrpSpPr>
        <p:grpSpPr>
          <a:xfrm>
            <a:off x="12055621" y="2028078"/>
            <a:ext cx="10856502" cy="4775512"/>
            <a:chOff x="-1" y="-1"/>
            <a:chExt cx="10856501" cy="4775511"/>
          </a:xfrm>
        </p:grpSpPr>
        <p:pic>
          <p:nvPicPr>
            <p:cNvPr id="282" name="Image" descr="Image"/>
            <p:cNvPicPr>
              <a:picLocks noChangeAspect="1"/>
            </p:cNvPicPr>
            <p:nvPr/>
          </p:nvPicPr>
          <p:blipFill>
            <a:blip r:embed="rId13"/>
            <a:stretch>
              <a:fillRect/>
            </a:stretch>
          </p:blipFill>
          <p:spPr>
            <a:xfrm>
              <a:off x="1855390" y="2037999"/>
              <a:ext cx="7557869" cy="1173244"/>
            </a:xfrm>
            <a:prstGeom prst="rect">
              <a:avLst/>
            </a:prstGeom>
            <a:ln w="12700" cap="flat">
              <a:noFill/>
              <a:miter lim="400000"/>
            </a:ln>
            <a:effectLst/>
          </p:spPr>
        </p:pic>
        <p:grpSp>
          <p:nvGrpSpPr>
            <p:cNvPr id="285" name="Group"/>
            <p:cNvGrpSpPr/>
            <p:nvPr/>
          </p:nvGrpSpPr>
          <p:grpSpPr>
            <a:xfrm>
              <a:off x="-1" y="-1"/>
              <a:ext cx="10856501" cy="1927864"/>
              <a:chOff x="0" y="0"/>
              <a:chExt cx="10856499" cy="1927862"/>
            </a:xfrm>
          </p:grpSpPr>
          <p:sp>
            <p:nvSpPr>
              <p:cNvPr id="283" name="Input text document: a log-normalized word count vector…"/>
              <p:cNvSpPr txBox="1"/>
              <p:nvPr/>
            </p:nvSpPr>
            <p:spPr>
              <a:xfrm>
                <a:off x="0" y="0"/>
                <a:ext cx="10856499" cy="145288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lnSpc>
                    <a:spcPts val="6600"/>
                  </a:lnSpc>
                  <a:spcBef>
                    <a:spcPts val="2400"/>
                  </a:spcBef>
                  <a:defRPr sz="2600">
                    <a:latin typeface="+mj-lt"/>
                    <a:ea typeface="+mj-ea"/>
                    <a:cs typeface="+mj-cs"/>
                    <a:sym typeface="Helvetica"/>
                  </a:defRPr>
                </a:pPr>
                <a:r>
                  <a:rPr sz="3200" b="1" dirty="0">
                    <a:solidFill>
                      <a:srgbClr val="0B1480"/>
                    </a:solidFill>
                    <a:uFill>
                      <a:solidFill>
                        <a:srgbClr val="0B1480"/>
                      </a:solidFill>
                    </a:uFill>
                  </a:rPr>
                  <a:t>Input text document:</a:t>
                </a:r>
                <a:r>
                  <a:rPr dirty="0"/>
                  <a:t> </a:t>
                </a:r>
                <a:r>
                  <a:rPr sz="3200" dirty="0"/>
                  <a:t>a log-normalized word count vector </a:t>
                </a:r>
              </a:p>
              <a:p>
                <a:pPr>
                  <a:lnSpc>
                    <a:spcPts val="6600"/>
                  </a:lnSpc>
                  <a:spcBef>
                    <a:spcPts val="2400"/>
                  </a:spcBef>
                  <a:defRPr sz="3200">
                    <a:latin typeface="+mj-lt"/>
                    <a:ea typeface="+mj-ea"/>
                    <a:cs typeface="+mj-cs"/>
                    <a:sym typeface="Helvetica"/>
                  </a:defRPr>
                </a:pPr>
                <a:r>
                  <a:rPr dirty="0"/>
                  <a:t>              where each dimension is represented as: </a:t>
                </a:r>
              </a:p>
            </p:txBody>
          </p:sp>
          <p:pic>
            <p:nvPicPr>
              <p:cNvPr id="284" name="Image" descr="Image"/>
              <p:cNvPicPr>
                <a:picLocks noChangeAspect="1"/>
              </p:cNvPicPr>
              <p:nvPr/>
            </p:nvPicPr>
            <p:blipFill>
              <a:blip r:embed="rId14"/>
              <a:stretch>
                <a:fillRect/>
              </a:stretch>
            </p:blipFill>
            <p:spPr>
              <a:xfrm>
                <a:off x="178457" y="1486215"/>
                <a:ext cx="1375413" cy="441647"/>
              </a:xfrm>
              <a:prstGeom prst="rect">
                <a:avLst/>
              </a:prstGeom>
              <a:ln w="12700" cap="flat">
                <a:noFill/>
                <a:miter lim="400000"/>
              </a:ln>
              <a:effectLst/>
            </p:spPr>
          </p:pic>
        </p:grpSp>
        <p:grpSp>
          <p:nvGrpSpPr>
            <p:cNvPr id="290" name="Group"/>
            <p:cNvGrpSpPr/>
            <p:nvPr/>
          </p:nvGrpSpPr>
          <p:grpSpPr>
            <a:xfrm>
              <a:off x="118532" y="2983611"/>
              <a:ext cx="10317245" cy="1791899"/>
              <a:chOff x="0" y="0"/>
              <a:chExt cx="10317243" cy="1791897"/>
            </a:xfrm>
          </p:grpSpPr>
          <p:sp>
            <p:nvSpPr>
              <p:cNvPr id="286" name="where    is the vocabulary and      is the count of word…"/>
              <p:cNvSpPr txBox="1"/>
              <p:nvPr/>
            </p:nvSpPr>
            <p:spPr>
              <a:xfrm>
                <a:off x="0" y="0"/>
                <a:ext cx="10317243" cy="179189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lnSpc>
                    <a:spcPts val="6600"/>
                  </a:lnSpc>
                  <a:spcBef>
                    <a:spcPts val="100"/>
                  </a:spcBef>
                  <a:defRPr sz="3200">
                    <a:latin typeface="+mj-lt"/>
                    <a:ea typeface="+mj-ea"/>
                    <a:cs typeface="+mj-cs"/>
                    <a:sym typeface="Helvetica"/>
                  </a:defRPr>
                </a:pPr>
                <a:r>
                  <a:rPr dirty="0"/>
                  <a:t>where    is the vocabulary and      is the count of word   </a:t>
                </a:r>
                <a:r>
                  <a:rPr lang="en-US" dirty="0"/>
                  <a:t> </a:t>
                </a:r>
              </a:p>
              <a:p>
                <a:pPr>
                  <a:lnSpc>
                    <a:spcPts val="6600"/>
                  </a:lnSpc>
                  <a:spcBef>
                    <a:spcPts val="100"/>
                  </a:spcBef>
                  <a:defRPr sz="3200">
                    <a:latin typeface="+mj-lt"/>
                    <a:ea typeface="+mj-ea"/>
                    <a:cs typeface="+mj-cs"/>
                    <a:sym typeface="Helvetica"/>
                  </a:defRPr>
                </a:pPr>
                <a:r>
                  <a:rPr dirty="0"/>
                  <a:t>in that document.</a:t>
                </a:r>
              </a:p>
            </p:txBody>
          </p:sp>
          <p:pic>
            <p:nvPicPr>
              <p:cNvPr id="287" name="Image" descr="Image"/>
              <p:cNvPicPr>
                <a:picLocks noChangeAspect="1"/>
              </p:cNvPicPr>
              <p:nvPr/>
            </p:nvPicPr>
            <p:blipFill>
              <a:blip r:embed="rId15"/>
              <a:srcRect/>
              <a:stretch>
                <a:fillRect/>
              </a:stretch>
            </p:blipFill>
            <p:spPr>
              <a:xfrm>
                <a:off x="5599684" y="463664"/>
                <a:ext cx="482352" cy="342315"/>
              </a:xfrm>
              <a:prstGeom prst="rect">
                <a:avLst/>
              </a:prstGeom>
              <a:ln w="12700" cap="flat">
                <a:noFill/>
                <a:miter lim="400000"/>
              </a:ln>
              <a:effectLst/>
            </p:spPr>
          </p:pic>
          <p:pic>
            <p:nvPicPr>
              <p:cNvPr id="288" name="Image" descr="Image"/>
              <p:cNvPicPr>
                <a:picLocks noChangeAspect="1"/>
              </p:cNvPicPr>
              <p:nvPr/>
            </p:nvPicPr>
            <p:blipFill>
              <a:blip r:embed="rId16"/>
              <a:srcRect/>
              <a:stretch>
                <a:fillRect/>
              </a:stretch>
            </p:blipFill>
            <p:spPr>
              <a:xfrm>
                <a:off x="1265421" y="420372"/>
                <a:ext cx="330267" cy="330267"/>
              </a:xfrm>
              <a:prstGeom prst="rect">
                <a:avLst/>
              </a:prstGeom>
              <a:ln w="12700" cap="flat">
                <a:noFill/>
                <a:miter lim="400000"/>
              </a:ln>
              <a:effectLst/>
            </p:spPr>
          </p:pic>
          <p:pic>
            <p:nvPicPr>
              <p:cNvPr id="289" name="Image" descr="Image"/>
              <p:cNvPicPr>
                <a:picLocks noChangeAspect="1"/>
              </p:cNvPicPr>
              <p:nvPr/>
            </p:nvPicPr>
            <p:blipFill>
              <a:blip r:embed="rId17"/>
              <a:srcRect/>
              <a:stretch>
                <a:fillRect/>
              </a:stretch>
            </p:blipFill>
            <p:spPr>
              <a:xfrm>
                <a:off x="9827468" y="333024"/>
                <a:ext cx="167809" cy="396638"/>
              </a:xfrm>
              <a:prstGeom prst="rect">
                <a:avLst/>
              </a:prstGeom>
              <a:ln w="12700" cap="flat">
                <a:noFill/>
                <a:miter lim="400000"/>
              </a:ln>
              <a:effectLst/>
            </p:spPr>
          </p:pic>
        </p:grpSp>
      </p:grpSp>
      <p:grpSp>
        <p:nvGrpSpPr>
          <p:cNvPr id="294" name="Group"/>
          <p:cNvGrpSpPr/>
          <p:nvPr/>
        </p:nvGrpSpPr>
        <p:grpSpPr>
          <a:xfrm>
            <a:off x="12147903" y="10653382"/>
            <a:ext cx="10075189" cy="1862103"/>
            <a:chOff x="-63500" y="11024"/>
            <a:chExt cx="10075188" cy="1862102"/>
          </a:xfrm>
        </p:grpSpPr>
        <p:pic>
          <p:nvPicPr>
            <p:cNvPr id="292" name="Image" descr="Image"/>
            <p:cNvPicPr>
              <a:picLocks noChangeAspect="1"/>
            </p:cNvPicPr>
            <p:nvPr/>
          </p:nvPicPr>
          <p:blipFill>
            <a:blip r:embed="rId18"/>
            <a:srcRect/>
            <a:stretch>
              <a:fillRect/>
            </a:stretch>
          </p:blipFill>
          <p:spPr>
            <a:xfrm>
              <a:off x="389631" y="847974"/>
              <a:ext cx="9136661" cy="1025152"/>
            </a:xfrm>
            <a:prstGeom prst="rect">
              <a:avLst/>
            </a:prstGeom>
            <a:ln w="12700" cap="flat">
              <a:noFill/>
              <a:miter lim="400000"/>
            </a:ln>
            <a:effectLst/>
          </p:spPr>
        </p:pic>
        <p:sp>
          <p:nvSpPr>
            <p:cNvPr id="293" name="We use the binary cross-entropy as the loss function:"/>
            <p:cNvSpPr txBox="1"/>
            <p:nvPr/>
          </p:nvSpPr>
          <p:spPr>
            <a:xfrm>
              <a:off x="-63500" y="11024"/>
              <a:ext cx="10075188" cy="66548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defRPr sz="3200"/>
              </a:pPr>
              <a:r>
                <a:rPr dirty="0"/>
                <a:t>We use the binary cross-entropy as the </a:t>
              </a:r>
              <a:r>
                <a:rPr b="1" dirty="0">
                  <a:solidFill>
                    <a:srgbClr val="0B1480"/>
                  </a:solidFill>
                  <a:uFill>
                    <a:solidFill>
                      <a:srgbClr val="0B1480"/>
                    </a:solidFill>
                  </a:uFill>
                  <a:latin typeface="+mj-lt"/>
                  <a:ea typeface="+mj-ea"/>
                  <a:cs typeface="+mj-cs"/>
                  <a:sym typeface="Helvetica"/>
                </a:rPr>
                <a:t>loss function</a:t>
              </a:r>
              <a:r>
                <a:rPr dirty="0"/>
                <a:t>:</a:t>
              </a:r>
            </a:p>
          </p:txBody>
        </p:sp>
      </p:grpSp>
      <p:sp>
        <p:nvSpPr>
          <p:cNvPr id="295" name="Autoencoders for Text: Architecture"/>
          <p:cNvSpPr txBox="1"/>
          <p:nvPr/>
        </p:nvSpPr>
        <p:spPr>
          <a:xfrm>
            <a:off x="7323249" y="637673"/>
            <a:ext cx="11655140"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Autoencoders for Text: Architecture</a:t>
            </a:r>
          </a:p>
        </p:txBody>
      </p:sp>
      <p:grpSp>
        <p:nvGrpSpPr>
          <p:cNvPr id="304" name="Group"/>
          <p:cNvGrpSpPr/>
          <p:nvPr/>
        </p:nvGrpSpPr>
        <p:grpSpPr>
          <a:xfrm>
            <a:off x="12110204" y="7016222"/>
            <a:ext cx="5469298" cy="3539314"/>
            <a:chOff x="0" y="17853"/>
            <a:chExt cx="5469297" cy="3539312"/>
          </a:xfrm>
        </p:grpSpPr>
        <p:pic>
          <p:nvPicPr>
            <p:cNvPr id="296" name="Image" descr="Image"/>
            <p:cNvPicPr>
              <a:picLocks noChangeAspect="1"/>
            </p:cNvPicPr>
            <p:nvPr/>
          </p:nvPicPr>
          <p:blipFill>
            <a:blip r:embed="rId19"/>
            <a:srcRect/>
            <a:stretch>
              <a:fillRect/>
            </a:stretch>
          </p:blipFill>
          <p:spPr>
            <a:xfrm>
              <a:off x="359768" y="1670272"/>
              <a:ext cx="5010006" cy="474094"/>
            </a:xfrm>
            <a:prstGeom prst="rect">
              <a:avLst/>
            </a:prstGeom>
            <a:ln w="12700" cap="flat">
              <a:noFill/>
              <a:miter lim="400000"/>
            </a:ln>
            <a:effectLst/>
          </p:spPr>
        </p:pic>
        <p:grpSp>
          <p:nvGrpSpPr>
            <p:cNvPr id="303" name="Group"/>
            <p:cNvGrpSpPr/>
            <p:nvPr/>
          </p:nvGrpSpPr>
          <p:grpSpPr>
            <a:xfrm>
              <a:off x="0" y="17853"/>
              <a:ext cx="5469297" cy="3539312"/>
              <a:chOff x="0" y="17854"/>
              <a:chExt cx="5469296" cy="3539310"/>
            </a:xfrm>
          </p:grpSpPr>
          <p:grpSp>
            <p:nvGrpSpPr>
              <p:cNvPr id="301" name="Group"/>
              <p:cNvGrpSpPr/>
              <p:nvPr/>
            </p:nvGrpSpPr>
            <p:grpSpPr>
              <a:xfrm>
                <a:off x="0" y="17854"/>
                <a:ext cx="5469296" cy="2868285"/>
                <a:chOff x="0" y="17855"/>
                <a:chExt cx="5469295" cy="2868283"/>
              </a:xfrm>
            </p:grpSpPr>
            <p:grpSp>
              <p:nvGrpSpPr>
                <p:cNvPr id="299" name="Group"/>
                <p:cNvGrpSpPr/>
                <p:nvPr/>
              </p:nvGrpSpPr>
              <p:grpSpPr>
                <a:xfrm>
                  <a:off x="333205" y="957739"/>
                  <a:ext cx="5136090" cy="1928399"/>
                  <a:chOff x="0" y="69012"/>
                  <a:chExt cx="5136089" cy="1928398"/>
                </a:xfrm>
              </p:grpSpPr>
              <p:pic>
                <p:nvPicPr>
                  <p:cNvPr id="297" name="Image" descr="Image"/>
                  <p:cNvPicPr>
                    <a:picLocks noChangeAspect="1"/>
                  </p:cNvPicPr>
                  <p:nvPr/>
                </p:nvPicPr>
                <p:blipFill>
                  <a:blip r:embed="rId20"/>
                  <a:srcRect/>
                  <a:stretch>
                    <a:fillRect/>
                  </a:stretch>
                </p:blipFill>
                <p:spPr>
                  <a:xfrm>
                    <a:off x="0" y="69012"/>
                    <a:ext cx="5136089" cy="469223"/>
                  </a:xfrm>
                  <a:prstGeom prst="rect">
                    <a:avLst/>
                  </a:prstGeom>
                  <a:ln w="12700" cap="flat">
                    <a:noFill/>
                    <a:miter lim="400000"/>
                  </a:ln>
                  <a:effectLst/>
                </p:spPr>
              </p:pic>
              <p:pic>
                <p:nvPicPr>
                  <p:cNvPr id="298" name="Image" descr="Image"/>
                  <p:cNvPicPr>
                    <a:picLocks noChangeAspect="1"/>
                  </p:cNvPicPr>
                  <p:nvPr/>
                </p:nvPicPr>
                <p:blipFill>
                  <a:blip r:embed="rId21"/>
                  <a:srcRect/>
                  <a:stretch>
                    <a:fillRect/>
                  </a:stretch>
                </p:blipFill>
                <p:spPr>
                  <a:xfrm>
                    <a:off x="53294" y="1488495"/>
                    <a:ext cx="3038512" cy="508915"/>
                  </a:xfrm>
                  <a:prstGeom prst="rect">
                    <a:avLst/>
                  </a:prstGeom>
                  <a:ln w="12700" cap="flat">
                    <a:noFill/>
                    <a:miter lim="400000"/>
                  </a:ln>
                  <a:effectLst/>
                </p:spPr>
              </p:pic>
            </p:grpSp>
            <p:sp>
              <p:nvSpPr>
                <p:cNvPr id="300" name="Network definition:"/>
                <p:cNvSpPr txBox="1"/>
                <p:nvPr/>
              </p:nvSpPr>
              <p:spPr>
                <a:xfrm>
                  <a:off x="0" y="17855"/>
                  <a:ext cx="3875604" cy="66548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lvl1pPr>
                    <a:lnSpc>
                      <a:spcPts val="6600"/>
                    </a:lnSpc>
                    <a:spcBef>
                      <a:spcPts val="2400"/>
                    </a:spcBef>
                    <a:defRPr sz="3200" b="1">
                      <a:solidFill>
                        <a:srgbClr val="0B1480"/>
                      </a:solidFill>
                      <a:uFill>
                        <a:solidFill>
                          <a:srgbClr val="0B1480"/>
                        </a:solidFill>
                      </a:uFill>
                      <a:latin typeface="+mj-lt"/>
                      <a:ea typeface="+mj-ea"/>
                      <a:cs typeface="+mj-cs"/>
                      <a:sym typeface="Helvetica"/>
                    </a:defRPr>
                  </a:lvl1pPr>
                </a:lstStyle>
                <a:p>
                  <a:r>
                    <a:rPr dirty="0"/>
                    <a:t>Network definition:</a:t>
                  </a:r>
                </a:p>
              </p:txBody>
            </p:sp>
          </p:grpSp>
          <p:pic>
            <p:nvPicPr>
              <p:cNvPr id="302" name="Image" descr="Image"/>
              <p:cNvPicPr>
                <a:picLocks noChangeAspect="1"/>
              </p:cNvPicPr>
              <p:nvPr/>
            </p:nvPicPr>
            <p:blipFill>
              <a:blip r:embed="rId22"/>
              <a:stretch>
                <a:fillRect/>
              </a:stretch>
            </p:blipFill>
            <p:spPr>
              <a:xfrm>
                <a:off x="411476" y="3150975"/>
                <a:ext cx="1600862" cy="406189"/>
              </a:xfrm>
              <a:prstGeom prst="rect">
                <a:avLst/>
              </a:prstGeom>
              <a:ln w="12700" cap="flat">
                <a:noFill/>
                <a:miter lim="400000"/>
              </a:ln>
              <a:effectLst/>
            </p:spPr>
          </p:pic>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81"/>
                                        </p:tgtEl>
                                        <p:attrNameLst>
                                          <p:attrName>style.visibility</p:attrName>
                                        </p:attrNameLst>
                                      </p:cBhvr>
                                      <p:to>
                                        <p:strVal val="visible"/>
                                      </p:to>
                                    </p:set>
                                    <p:animEffect transition="in" filter="dissolve">
                                      <p:cBhvr>
                                        <p:cTn id="7" dur="499"/>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2" nodeType="clickEffect">
                                  <p:stCondLst>
                                    <p:cond delay="0"/>
                                  </p:stCondLst>
                                  <p:childTnLst>
                                    <p:animScale>
                                      <p:cBhvr>
                                        <p:cTn id="11" dur="1000" fill="hold"/>
                                        <p:tgtEl>
                                          <p:spTgt spid="281"/>
                                        </p:tgtEl>
                                      </p:cBhvr>
                                      <p:by x="73627" y="73627"/>
                                    </p:animScale>
                                  </p:childTnLst>
                                </p:cTn>
                              </p:par>
                            </p:childTnLst>
                          </p:cTn>
                        </p:par>
                      </p:childTnLst>
                    </p:cTn>
                  </p:par>
                  <p:par>
                    <p:cTn id="12" fill="hold">
                      <p:stCondLst>
                        <p:cond delay="indefinite"/>
                      </p:stCondLst>
                      <p:childTnLst>
                        <p:par>
                          <p:cTn id="13" fill="hold">
                            <p:stCondLst>
                              <p:cond delay="0"/>
                            </p:stCondLst>
                            <p:childTnLst>
                              <p:par>
                                <p:cTn id="14" presetID="-1" presetClass="path" presetSubtype="0" accel="50000" decel="50000" fill="hold" nodeType="clickEffect">
                                  <p:stCondLst>
                                    <p:cond delay="0"/>
                                  </p:stCondLst>
                                  <p:childTnLst>
                                    <p:animMotion origin="layout" path="M 0.000000 0.000000 L -0.237304 -0.000000" pathEditMode="relative">
                                      <p:cBhvr>
                                        <p:cTn id="15" dur="799" fill="hold"/>
                                        <p:tgtEl>
                                          <p:spTgt spid="281"/>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4" nodeType="clickEffect">
                                  <p:stCondLst>
                                    <p:cond delay="0"/>
                                  </p:stCondLst>
                                  <p:iterate>
                                    <p:tmAbs val="0"/>
                                  </p:iterate>
                                  <p:childTnLst>
                                    <p:set>
                                      <p:cBhvr>
                                        <p:cTn id="19" fill="hold"/>
                                        <p:tgtEl>
                                          <p:spTgt spid="291"/>
                                        </p:tgtEl>
                                        <p:attrNameLst>
                                          <p:attrName>style.visibility</p:attrName>
                                        </p:attrNameLst>
                                      </p:cBhvr>
                                      <p:to>
                                        <p:strVal val="visible"/>
                                      </p:to>
                                    </p:set>
                                    <p:animEffect transition="in" filter="wipe(left)">
                                      <p:cBhvr>
                                        <p:cTn id="20" dur="1000"/>
                                        <p:tgtEl>
                                          <p:spTgt spid="29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304"/>
                                        </p:tgtEl>
                                        <p:attrNameLst>
                                          <p:attrName>style.visibility</p:attrName>
                                        </p:attrNameLst>
                                      </p:cBhvr>
                                      <p:to>
                                        <p:strVal val="visible"/>
                                      </p:to>
                                    </p:set>
                                    <p:animEffect transition="in" filter="wipe(left)">
                                      <p:cBhvr>
                                        <p:cTn id="25" dur="499"/>
                                        <p:tgtEl>
                                          <p:spTgt spid="30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6" nodeType="clickEffect">
                                  <p:stCondLst>
                                    <p:cond delay="0"/>
                                  </p:stCondLst>
                                  <p:iterate>
                                    <p:tmAbs val="0"/>
                                  </p:iterate>
                                  <p:childTnLst>
                                    <p:set>
                                      <p:cBhvr>
                                        <p:cTn id="29" fill="hold"/>
                                        <p:tgtEl>
                                          <p:spTgt spid="294"/>
                                        </p:tgtEl>
                                        <p:attrNameLst>
                                          <p:attrName>style.visibility</p:attrName>
                                        </p:attrNameLst>
                                      </p:cBhvr>
                                      <p:to>
                                        <p:strVal val="visible"/>
                                      </p:to>
                                    </p:set>
                                    <p:animEffect transition="in" filter="wipe(left)">
                                      <p:cBhvr>
                                        <p:cTn id="30"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1" animBg="1" advAuto="0"/>
      <p:bldP spid="281" grpId="2" animBg="1" advAuto="0"/>
      <p:bldP spid="291" grpId="4" animBg="1" advAuto="0"/>
      <p:bldP spid="294" grpId="6" animBg="1" advAuto="0"/>
      <p:bldP spid="304" grpId="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year” appears 3,990 times in the 20 Newsgroups training set."/>
          <p:cNvSpPr txBox="1"/>
          <p:nvPr/>
        </p:nvSpPr>
        <p:spPr>
          <a:xfrm>
            <a:off x="514087" y="10203339"/>
            <a:ext cx="6594190" cy="16514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lstStyle/>
          <a:p>
            <a:pPr>
              <a:defRPr sz="3400" b="1">
                <a:solidFill>
                  <a:srgbClr val="C149F5"/>
                </a:solidFill>
                <a:latin typeface="Times"/>
                <a:ea typeface="Times"/>
                <a:cs typeface="Times"/>
                <a:sym typeface="Times"/>
              </a:defRPr>
            </a:pPr>
            <a:r>
              <a:rPr dirty="0">
                <a:latin typeface="Helvetica" pitchFamily="2" charset="0"/>
              </a:rPr>
              <a:t>“year” </a:t>
            </a:r>
            <a:r>
              <a:rPr b="0" dirty="0">
                <a:solidFill>
                  <a:srgbClr val="000000"/>
                </a:solidFill>
                <a:latin typeface="Helvetica" pitchFamily="2" charset="0"/>
              </a:rPr>
              <a:t>appears </a:t>
            </a:r>
            <a:r>
              <a:rPr dirty="0">
                <a:solidFill>
                  <a:srgbClr val="000000"/>
                </a:solidFill>
                <a:latin typeface="Helvetica" pitchFamily="2" charset="0"/>
              </a:rPr>
              <a:t>3,990</a:t>
            </a:r>
            <a:r>
              <a:rPr b="0" dirty="0">
                <a:solidFill>
                  <a:srgbClr val="000000"/>
                </a:solidFill>
                <a:latin typeface="Helvetica" pitchFamily="2" charset="0"/>
              </a:rPr>
              <a:t> times in the 20 Newsgroups training set.</a:t>
            </a:r>
          </a:p>
        </p:txBody>
      </p:sp>
      <p:sp>
        <p:nvSpPr>
          <p:cNvPr id="309" name="Visualization of the normalized topic-word weight matrices of AE &amp; KSAE."/>
          <p:cNvSpPr txBox="1"/>
          <p:nvPr/>
        </p:nvSpPr>
        <p:spPr>
          <a:xfrm>
            <a:off x="4021194" y="11638259"/>
            <a:ext cx="16341612" cy="7670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nSpc>
                <a:spcPts val="7300"/>
              </a:lnSpc>
              <a:spcBef>
                <a:spcPts val="2400"/>
              </a:spcBef>
              <a:defRPr sz="3800">
                <a:latin typeface="+mj-lt"/>
                <a:ea typeface="+mj-ea"/>
                <a:cs typeface="+mj-cs"/>
                <a:sym typeface="Helvetica"/>
              </a:defRPr>
            </a:lvl1pPr>
          </a:lstStyle>
          <a:p>
            <a:r>
              <a:rPr dirty="0"/>
              <a:t>Visualization of the normalized topic-word weight matrices of AE &amp; KSAE.</a:t>
            </a:r>
          </a:p>
        </p:txBody>
      </p:sp>
      <p:sp>
        <p:nvSpPr>
          <p:cNvPr id="310" name="Autoencoders for Text: Issues"/>
          <p:cNvSpPr txBox="1"/>
          <p:nvPr/>
        </p:nvSpPr>
        <p:spPr>
          <a:xfrm>
            <a:off x="8085249" y="663073"/>
            <a:ext cx="10157526"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rPr dirty="0"/>
              <a:t>Autoencoders for Text: Issues</a:t>
            </a:r>
          </a:p>
        </p:txBody>
      </p:sp>
      <p:grpSp>
        <p:nvGrpSpPr>
          <p:cNvPr id="324" name="Group"/>
          <p:cNvGrpSpPr/>
          <p:nvPr/>
        </p:nvGrpSpPr>
        <p:grpSpPr>
          <a:xfrm>
            <a:off x="2267486" y="2432908"/>
            <a:ext cx="10448469" cy="7987140"/>
            <a:chOff x="-583402" y="-53673"/>
            <a:chExt cx="10448468" cy="7987139"/>
          </a:xfrm>
        </p:grpSpPr>
        <p:sp>
          <p:nvSpPr>
            <p:cNvPr id="311" name="vocabulary"/>
            <p:cNvSpPr txBox="1"/>
            <p:nvPr/>
          </p:nvSpPr>
          <p:spPr>
            <a:xfrm>
              <a:off x="3052233" y="6480623"/>
              <a:ext cx="2895822" cy="809103"/>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b="1">
                  <a:latin typeface="Times"/>
                  <a:ea typeface="Times"/>
                  <a:cs typeface="Times"/>
                  <a:sym typeface="Times"/>
                </a:defRPr>
              </a:lvl1pPr>
            </a:lstStyle>
            <a:p>
              <a:r>
                <a:rPr dirty="0">
                  <a:latin typeface="Helvetica" pitchFamily="2" charset="0"/>
                </a:rPr>
                <a:t>vocabulary</a:t>
              </a:r>
            </a:p>
          </p:txBody>
        </p:sp>
        <p:grpSp>
          <p:nvGrpSpPr>
            <p:cNvPr id="322" name="Group"/>
            <p:cNvGrpSpPr/>
            <p:nvPr/>
          </p:nvGrpSpPr>
          <p:grpSpPr>
            <a:xfrm>
              <a:off x="677706" y="-53673"/>
              <a:ext cx="9187360" cy="7987139"/>
              <a:chOff x="0" y="-14455"/>
              <a:chExt cx="9187358" cy="7987137"/>
            </a:xfrm>
          </p:grpSpPr>
          <p:sp>
            <p:nvSpPr>
              <p:cNvPr id="312" name="AE"/>
              <p:cNvSpPr txBox="1"/>
              <p:nvPr/>
            </p:nvSpPr>
            <p:spPr>
              <a:xfrm>
                <a:off x="3023207" y="7255652"/>
                <a:ext cx="973495" cy="71703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3800"/>
                </a:lvl1pPr>
              </a:lstStyle>
              <a:p>
                <a:r>
                  <a:rPr dirty="0">
                    <a:latin typeface="Helvetica" pitchFamily="2" charset="0"/>
                  </a:rPr>
                  <a:t>AE</a:t>
                </a:r>
              </a:p>
            </p:txBody>
          </p:sp>
          <p:pic>
            <p:nvPicPr>
              <p:cNvPr id="313" name="ae_bin5_norm.png" descr="ae_bin5_norm.png"/>
              <p:cNvPicPr>
                <a:picLocks noChangeAspect="1"/>
              </p:cNvPicPr>
              <p:nvPr/>
            </p:nvPicPr>
            <p:blipFill>
              <a:blip r:embed="rId3"/>
              <a:stretch>
                <a:fillRect/>
              </a:stretch>
            </p:blipFill>
            <p:spPr>
              <a:xfrm>
                <a:off x="0" y="594631"/>
                <a:ext cx="7806664" cy="6023568"/>
              </a:xfrm>
              <a:prstGeom prst="rect">
                <a:avLst/>
              </a:prstGeom>
              <a:ln w="12700" cap="flat">
                <a:noFill/>
                <a:miter lim="400000"/>
              </a:ln>
              <a:effectLst/>
            </p:spPr>
          </p:pic>
          <p:sp>
            <p:nvSpPr>
              <p:cNvPr id="314" name="“year” dominates 8 topics"/>
              <p:cNvSpPr txBox="1"/>
              <p:nvPr/>
            </p:nvSpPr>
            <p:spPr>
              <a:xfrm>
                <a:off x="3486528" y="-14455"/>
                <a:ext cx="5700830" cy="70657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400" b="1">
                    <a:solidFill>
                      <a:srgbClr val="C149F5"/>
                    </a:solidFill>
                    <a:latin typeface="Times"/>
                    <a:ea typeface="Times"/>
                    <a:cs typeface="Times"/>
                    <a:sym typeface="Times"/>
                  </a:defRPr>
                </a:pPr>
                <a:r>
                  <a:rPr dirty="0">
                    <a:latin typeface="Helvetica" pitchFamily="2" charset="0"/>
                  </a:rPr>
                  <a:t>“year” </a:t>
                </a:r>
                <a:r>
                  <a:rPr dirty="0">
                    <a:solidFill>
                      <a:srgbClr val="000000"/>
                    </a:solidFill>
                    <a:latin typeface="Helvetica" pitchFamily="2" charset="0"/>
                  </a:rPr>
                  <a:t>dominates </a:t>
                </a:r>
                <a:r>
                  <a:rPr dirty="0">
                    <a:latin typeface="Helvetica" pitchFamily="2" charset="0"/>
                  </a:rPr>
                  <a:t>8</a:t>
                </a:r>
                <a:r>
                  <a:rPr dirty="0">
                    <a:solidFill>
                      <a:srgbClr val="000000"/>
                    </a:solidFill>
                    <a:latin typeface="Helvetica" pitchFamily="2" charset="0"/>
                  </a:rPr>
                  <a:t> topics</a:t>
                </a:r>
              </a:p>
            </p:txBody>
          </p:sp>
          <p:pic>
            <p:nvPicPr>
              <p:cNvPr id="315" name="Line" descr="Line"/>
              <p:cNvPicPr>
                <a:picLocks/>
              </p:cNvPicPr>
              <p:nvPr/>
            </p:nvPicPr>
            <p:blipFill>
              <a:blip r:embed="rId4"/>
              <a:stretch>
                <a:fillRect/>
              </a:stretch>
            </p:blipFill>
            <p:spPr>
              <a:xfrm rot="9606344">
                <a:off x="2448005" y="410724"/>
                <a:ext cx="1129263" cy="212229"/>
              </a:xfrm>
              <a:prstGeom prst="rect">
                <a:avLst/>
              </a:prstGeom>
              <a:effectLst/>
            </p:spPr>
          </p:pic>
          <p:sp>
            <p:nvSpPr>
              <p:cNvPr id="317" name="Oval"/>
              <p:cNvSpPr/>
              <p:nvPr/>
            </p:nvSpPr>
            <p:spPr>
              <a:xfrm rot="5407603">
                <a:off x="1966844" y="1257163"/>
                <a:ext cx="1003699" cy="353613"/>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318" name="Oval"/>
              <p:cNvSpPr/>
              <p:nvPr/>
            </p:nvSpPr>
            <p:spPr>
              <a:xfrm rot="5407603">
                <a:off x="2094275" y="4139828"/>
                <a:ext cx="748963" cy="356199"/>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319" name="Oval"/>
              <p:cNvSpPr/>
              <p:nvPr/>
            </p:nvSpPr>
            <p:spPr>
              <a:xfrm rot="5407603">
                <a:off x="2236488" y="2332438"/>
                <a:ext cx="464487" cy="360560"/>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320" name="Line"/>
              <p:cNvSpPr/>
              <p:nvPr/>
            </p:nvSpPr>
            <p:spPr>
              <a:xfrm flipV="1">
                <a:off x="2494093" y="604225"/>
                <a:ext cx="1" cy="5717109"/>
              </a:xfrm>
              <a:prstGeom prst="line">
                <a:avLst/>
              </a:prstGeom>
              <a:noFill/>
              <a:ln w="12700" cap="flat">
                <a:solidFill>
                  <a:srgbClr val="FEFFF4">
                    <a:alpha val="81392"/>
                  </a:srgbClr>
                </a:solidFill>
                <a:custDash>
                  <a:ds d="100000" sp="200000"/>
                </a:custDash>
                <a:round/>
              </a:ln>
              <a:effectLst/>
            </p:spPr>
            <p:txBody>
              <a:bodyPr wrap="square" lIns="91439" tIns="91439" rIns="91439" bIns="91439" numCol="1" anchor="t">
                <a:noAutofit/>
              </a:bodyPr>
              <a:lstStyle/>
              <a:p>
                <a:endParaRPr/>
              </a:p>
            </p:txBody>
          </p:sp>
          <p:sp>
            <p:nvSpPr>
              <p:cNvPr id="321" name="Oval"/>
              <p:cNvSpPr/>
              <p:nvPr/>
            </p:nvSpPr>
            <p:spPr>
              <a:xfrm rot="5407603">
                <a:off x="2094275" y="5525977"/>
                <a:ext cx="748963" cy="356200"/>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sp>
          <p:nvSpPr>
            <p:cNvPr id="323" name="topics"/>
            <p:cNvSpPr txBox="1"/>
            <p:nvPr/>
          </p:nvSpPr>
          <p:spPr>
            <a:xfrm>
              <a:off x="-583402" y="2536961"/>
              <a:ext cx="1603385" cy="78913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b="1">
                  <a:latin typeface="Times"/>
                  <a:ea typeface="Times"/>
                  <a:cs typeface="Times"/>
                  <a:sym typeface="Times"/>
                </a:defRPr>
              </a:lvl1pPr>
            </a:lstStyle>
            <a:p>
              <a:r>
                <a:rPr dirty="0">
                  <a:latin typeface="Helvetica" pitchFamily="2" charset="0"/>
                </a:rPr>
                <a:t>topics</a:t>
              </a:r>
            </a:p>
          </p:txBody>
        </p:sp>
      </p:grpSp>
      <p:grpSp>
        <p:nvGrpSpPr>
          <p:cNvPr id="341" name="Group"/>
          <p:cNvGrpSpPr/>
          <p:nvPr/>
        </p:nvGrpSpPr>
        <p:grpSpPr>
          <a:xfrm>
            <a:off x="11731925" y="2487341"/>
            <a:ext cx="12447716" cy="8857990"/>
            <a:chOff x="-483096" y="760"/>
            <a:chExt cx="12447714" cy="8857989"/>
          </a:xfrm>
        </p:grpSpPr>
        <p:grpSp>
          <p:nvGrpSpPr>
            <p:cNvPr id="339" name="Group"/>
            <p:cNvGrpSpPr/>
            <p:nvPr/>
          </p:nvGrpSpPr>
          <p:grpSpPr>
            <a:xfrm>
              <a:off x="-483096" y="760"/>
              <a:ext cx="10217086" cy="8019253"/>
              <a:chOff x="-483096" y="760"/>
              <a:chExt cx="10217085" cy="8019252"/>
            </a:xfrm>
          </p:grpSpPr>
          <p:grpSp>
            <p:nvGrpSpPr>
              <p:cNvPr id="336" name="Group"/>
              <p:cNvGrpSpPr/>
              <p:nvPr/>
            </p:nvGrpSpPr>
            <p:grpSpPr>
              <a:xfrm>
                <a:off x="666131" y="760"/>
                <a:ext cx="9067858" cy="8019252"/>
                <a:chOff x="-1" y="760"/>
                <a:chExt cx="9067857" cy="8019251"/>
              </a:xfrm>
            </p:grpSpPr>
            <p:grpSp>
              <p:nvGrpSpPr>
                <p:cNvPr id="333" name="Group"/>
                <p:cNvGrpSpPr/>
                <p:nvPr/>
              </p:nvGrpSpPr>
              <p:grpSpPr>
                <a:xfrm>
                  <a:off x="-1" y="760"/>
                  <a:ext cx="9067857" cy="8019251"/>
                  <a:chOff x="0" y="39977"/>
                  <a:chExt cx="9067856" cy="8019250"/>
                </a:xfrm>
              </p:grpSpPr>
              <p:sp>
                <p:nvSpPr>
                  <p:cNvPr id="325" name="KSAE"/>
                  <p:cNvSpPr txBox="1"/>
                  <p:nvPr/>
                </p:nvSpPr>
                <p:spPr>
                  <a:xfrm>
                    <a:off x="2775318" y="7221785"/>
                    <a:ext cx="1561796" cy="83744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3800"/>
                    </a:lvl1pPr>
                  </a:lstStyle>
                  <a:p>
                    <a:r>
                      <a:rPr dirty="0">
                        <a:latin typeface="Helvetica" pitchFamily="2" charset="0"/>
                      </a:rPr>
                      <a:t>KSAE</a:t>
                    </a:r>
                  </a:p>
                </p:txBody>
              </p:sp>
              <p:grpSp>
                <p:nvGrpSpPr>
                  <p:cNvPr id="332" name="Group"/>
                  <p:cNvGrpSpPr/>
                  <p:nvPr/>
                </p:nvGrpSpPr>
                <p:grpSpPr>
                  <a:xfrm>
                    <a:off x="0" y="39977"/>
                    <a:ext cx="9067856" cy="6578224"/>
                    <a:chOff x="0" y="39977"/>
                    <a:chExt cx="9067855" cy="6578222"/>
                  </a:xfrm>
                </p:grpSpPr>
                <p:pic>
                  <p:nvPicPr>
                    <p:cNvPr id="326" name="ksae_bin5_norm.png" descr="ksae_bin5_norm.png"/>
                    <p:cNvPicPr>
                      <a:picLocks noChangeAspect="1"/>
                    </p:cNvPicPr>
                    <p:nvPr/>
                  </p:nvPicPr>
                  <p:blipFill>
                    <a:blip r:embed="rId5"/>
                    <a:stretch>
                      <a:fillRect/>
                    </a:stretch>
                  </p:blipFill>
                  <p:spPr>
                    <a:xfrm>
                      <a:off x="0" y="594631"/>
                      <a:ext cx="7521967" cy="6023568"/>
                    </a:xfrm>
                    <a:prstGeom prst="rect">
                      <a:avLst/>
                    </a:prstGeom>
                    <a:ln w="12700" cap="flat">
                      <a:noFill/>
                      <a:miter lim="400000"/>
                    </a:ln>
                    <a:effectLst/>
                  </p:spPr>
                </p:pic>
                <p:sp>
                  <p:nvSpPr>
                    <p:cNvPr id="327" name="“year” dominates 4 topics"/>
                    <p:cNvSpPr txBox="1"/>
                    <p:nvPr/>
                  </p:nvSpPr>
                  <p:spPr>
                    <a:xfrm>
                      <a:off x="3458277" y="39977"/>
                      <a:ext cx="5609578" cy="75402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400" b="1">
                          <a:solidFill>
                            <a:srgbClr val="C149F5"/>
                          </a:solidFill>
                          <a:latin typeface="Times"/>
                          <a:ea typeface="Times"/>
                          <a:cs typeface="Times"/>
                          <a:sym typeface="Times"/>
                        </a:defRPr>
                      </a:pPr>
                      <a:r>
                        <a:rPr dirty="0">
                          <a:latin typeface="Helvetica" pitchFamily="2" charset="0"/>
                        </a:rPr>
                        <a:t>“year” </a:t>
                      </a:r>
                      <a:r>
                        <a:rPr dirty="0">
                          <a:solidFill>
                            <a:srgbClr val="000000"/>
                          </a:solidFill>
                          <a:latin typeface="Helvetica" pitchFamily="2" charset="0"/>
                        </a:rPr>
                        <a:t>dominates </a:t>
                      </a:r>
                      <a:r>
                        <a:rPr dirty="0">
                          <a:latin typeface="Helvetica" pitchFamily="2" charset="0"/>
                        </a:rPr>
                        <a:t>4</a:t>
                      </a:r>
                      <a:r>
                        <a:rPr dirty="0">
                          <a:solidFill>
                            <a:srgbClr val="000000"/>
                          </a:solidFill>
                          <a:latin typeface="Helvetica" pitchFamily="2" charset="0"/>
                        </a:rPr>
                        <a:t> topics</a:t>
                      </a:r>
                    </a:p>
                  </p:txBody>
                </p:sp>
                <p:sp>
                  <p:nvSpPr>
                    <p:cNvPr id="328" name="Line"/>
                    <p:cNvSpPr/>
                    <p:nvPr/>
                  </p:nvSpPr>
                  <p:spPr>
                    <a:xfrm flipV="1">
                      <a:off x="2510437" y="613426"/>
                      <a:ext cx="1" cy="5717109"/>
                    </a:xfrm>
                    <a:prstGeom prst="line">
                      <a:avLst/>
                    </a:prstGeom>
                    <a:noFill/>
                    <a:ln w="12700" cap="flat">
                      <a:solidFill>
                        <a:srgbClr val="FEFFF4">
                          <a:alpha val="81392"/>
                        </a:srgbClr>
                      </a:solidFill>
                      <a:custDash>
                        <a:ds d="100000" sp="200000"/>
                      </a:custDash>
                      <a:round/>
                    </a:ln>
                    <a:effectLst/>
                  </p:spPr>
                  <p:txBody>
                    <a:bodyPr wrap="square" lIns="91439" tIns="91439" rIns="91439" bIns="91439" numCol="1" anchor="t">
                      <a:noAutofit/>
                    </a:bodyPr>
                    <a:lstStyle/>
                    <a:p>
                      <a:endParaRPr/>
                    </a:p>
                  </p:txBody>
                </p:sp>
                <p:sp>
                  <p:nvSpPr>
                    <p:cNvPr id="329" name="Oval"/>
                    <p:cNvSpPr/>
                    <p:nvPr/>
                  </p:nvSpPr>
                  <p:spPr>
                    <a:xfrm rot="5407603">
                      <a:off x="2237771" y="2067721"/>
                      <a:ext cx="464487" cy="360560"/>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330" name="Oval"/>
                    <p:cNvSpPr/>
                    <p:nvPr/>
                  </p:nvSpPr>
                  <p:spPr>
                    <a:xfrm rot="5407603">
                      <a:off x="2110189" y="5536320"/>
                      <a:ext cx="748962" cy="356199"/>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331" name="Oval"/>
                    <p:cNvSpPr/>
                    <p:nvPr/>
                  </p:nvSpPr>
                  <p:spPr>
                    <a:xfrm rot="5407603">
                      <a:off x="2262597" y="4553121"/>
                      <a:ext cx="464487" cy="360560"/>
                    </a:xfrm>
                    <a:prstGeom prst="ellipse">
                      <a:avLst/>
                    </a:prstGeom>
                    <a:noFill/>
                    <a:ln w="25400" cap="flat">
                      <a:solidFill>
                        <a:srgbClr val="2834FF"/>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grpSp>
            <p:pic>
              <p:nvPicPr>
                <p:cNvPr id="334" name="Line" descr="Line"/>
                <p:cNvPicPr>
                  <a:picLocks/>
                </p:cNvPicPr>
                <p:nvPr/>
              </p:nvPicPr>
              <p:blipFill>
                <a:blip r:embed="rId4"/>
                <a:stretch>
                  <a:fillRect/>
                </a:stretch>
              </p:blipFill>
              <p:spPr>
                <a:xfrm rot="9606344">
                  <a:off x="2432775" y="389837"/>
                  <a:ext cx="1129263" cy="212228"/>
                </a:xfrm>
                <a:prstGeom prst="rect">
                  <a:avLst/>
                </a:prstGeom>
                <a:effectLst/>
              </p:spPr>
            </p:pic>
          </p:grpSp>
          <p:sp>
            <p:nvSpPr>
              <p:cNvPr id="337" name="topics"/>
              <p:cNvSpPr txBox="1"/>
              <p:nvPr/>
            </p:nvSpPr>
            <p:spPr>
              <a:xfrm>
                <a:off x="-483096" y="2518223"/>
                <a:ext cx="1719629" cy="71075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b="1">
                    <a:latin typeface="Times"/>
                    <a:ea typeface="Times"/>
                    <a:cs typeface="Times"/>
                    <a:sym typeface="Times"/>
                  </a:defRPr>
                </a:lvl1pPr>
              </a:lstStyle>
              <a:p>
                <a:r>
                  <a:rPr dirty="0">
                    <a:latin typeface="Helvetica" pitchFamily="2" charset="0"/>
                  </a:rPr>
                  <a:t>topics</a:t>
                </a:r>
              </a:p>
            </p:txBody>
          </p:sp>
          <p:sp>
            <p:nvSpPr>
              <p:cNvPr id="338" name="vocabulary"/>
              <p:cNvSpPr txBox="1"/>
              <p:nvPr/>
            </p:nvSpPr>
            <p:spPr>
              <a:xfrm>
                <a:off x="3064932" y="6480623"/>
                <a:ext cx="2649003" cy="81096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b="1">
                    <a:latin typeface="Times"/>
                    <a:ea typeface="Times"/>
                    <a:cs typeface="Times"/>
                    <a:sym typeface="Times"/>
                  </a:defRPr>
                </a:lvl1pPr>
              </a:lstStyle>
              <a:p>
                <a:r>
                  <a:rPr dirty="0">
                    <a:latin typeface="Helvetica" pitchFamily="2" charset="0"/>
                  </a:rPr>
                  <a:t>vocabulary</a:t>
                </a:r>
              </a:p>
            </p:txBody>
          </p:sp>
        </p:grpSp>
        <p:sp>
          <p:nvSpPr>
            <p:cNvPr id="340" name="KSAE: explicitly enforces sparsity by only keeping the k highest activities in the feedforward phase."/>
            <p:cNvSpPr txBox="1"/>
            <p:nvPr/>
          </p:nvSpPr>
          <p:spPr>
            <a:xfrm>
              <a:off x="5446210" y="7425345"/>
              <a:ext cx="6518408" cy="143340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nSpc>
                  <a:spcPct val="90000"/>
                </a:lnSpc>
                <a:defRPr sz="3000"/>
              </a:pPr>
              <a:r>
                <a:rPr b="1" dirty="0">
                  <a:latin typeface="Helvetica" pitchFamily="2" charset="0"/>
                  <a:ea typeface="+mj-ea"/>
                  <a:cs typeface="+mj-cs"/>
                  <a:sym typeface="Helvetica"/>
                </a:rPr>
                <a:t>KSAE</a:t>
              </a:r>
              <a:r>
                <a:rPr dirty="0">
                  <a:latin typeface="Helvetica" pitchFamily="2" charset="0"/>
                </a:rPr>
                <a:t>:</a:t>
              </a:r>
              <a:r>
                <a:rPr dirty="0">
                  <a:solidFill>
                    <a:srgbClr val="0B1480"/>
                  </a:solidFill>
                  <a:uFill>
                    <a:solidFill>
                      <a:srgbClr val="0B1480"/>
                    </a:solidFill>
                  </a:uFill>
                  <a:latin typeface="Helvetica" pitchFamily="2" charset="0"/>
                  <a:ea typeface="+mj-ea"/>
                  <a:cs typeface="+mj-cs"/>
                  <a:sym typeface="Helvetica"/>
                </a:rPr>
                <a:t> </a:t>
              </a:r>
              <a:r>
                <a:rPr dirty="0">
                  <a:uFill>
                    <a:solidFill>
                      <a:srgbClr val="0B1480"/>
                    </a:solidFill>
                  </a:uFill>
                  <a:latin typeface="Helvetica" pitchFamily="2" charset="0"/>
                  <a:ea typeface="+mj-ea"/>
                  <a:cs typeface="+mj-cs"/>
                  <a:sym typeface="Helvetica"/>
                </a:rPr>
                <a:t>explicitly enforces</a:t>
              </a:r>
              <a:r>
                <a:rPr dirty="0">
                  <a:latin typeface="Helvetica" pitchFamily="2" charset="0"/>
                  <a:ea typeface="+mj-ea"/>
                  <a:cs typeface="+mj-cs"/>
                  <a:sym typeface="Helvetica"/>
                </a:rPr>
                <a:t> </a:t>
              </a:r>
              <a:r>
                <a:rPr b="1" dirty="0">
                  <a:solidFill>
                    <a:srgbClr val="0B1480"/>
                  </a:solidFill>
                  <a:uFill>
                    <a:solidFill>
                      <a:srgbClr val="0B1480"/>
                    </a:solidFill>
                  </a:uFill>
                  <a:latin typeface="Helvetica" pitchFamily="2" charset="0"/>
                  <a:ea typeface="+mj-ea"/>
                  <a:cs typeface="+mj-cs"/>
                  <a:sym typeface="Helvetica"/>
                </a:rPr>
                <a:t>sparsity</a:t>
              </a:r>
              <a:r>
                <a:rPr dirty="0">
                  <a:latin typeface="Helvetica" pitchFamily="2" charset="0"/>
                  <a:ea typeface="+mj-ea"/>
                  <a:cs typeface="+mj-cs"/>
                  <a:sym typeface="Helvetica"/>
                </a:rPr>
                <a:t> </a:t>
              </a:r>
              <a:r>
                <a:rPr dirty="0">
                  <a:uFill>
                    <a:solidFill>
                      <a:srgbClr val="0B1480"/>
                    </a:solidFill>
                  </a:uFill>
                  <a:latin typeface="Helvetica" pitchFamily="2" charset="0"/>
                  <a:ea typeface="+mj-ea"/>
                  <a:cs typeface="+mj-cs"/>
                  <a:sym typeface="Helvetica"/>
                </a:rPr>
                <a:t>by</a:t>
              </a:r>
              <a:r>
                <a:rPr dirty="0">
                  <a:latin typeface="Helvetica" pitchFamily="2" charset="0"/>
                  <a:ea typeface="+mj-ea"/>
                  <a:cs typeface="+mj-cs"/>
                  <a:sym typeface="Helvetica"/>
                </a:rPr>
                <a:t> </a:t>
              </a:r>
              <a:r>
                <a:rPr b="1" dirty="0">
                  <a:solidFill>
                    <a:srgbClr val="0B1480"/>
                  </a:solidFill>
                  <a:uFill>
                    <a:solidFill>
                      <a:srgbClr val="0B1480"/>
                    </a:solidFill>
                  </a:uFill>
                  <a:latin typeface="Helvetica" pitchFamily="2" charset="0"/>
                  <a:ea typeface="+mj-ea"/>
                  <a:cs typeface="+mj-cs"/>
                  <a:sym typeface="Helvetica"/>
                </a:rPr>
                <a:t>only keeping the k highest</a:t>
              </a:r>
              <a:r>
                <a:rPr lang="en-US" b="1" dirty="0">
                  <a:solidFill>
                    <a:srgbClr val="0B1480"/>
                  </a:solidFill>
                  <a:uFill>
                    <a:solidFill>
                      <a:srgbClr val="0B1480"/>
                    </a:solidFill>
                  </a:uFill>
                  <a:latin typeface="Helvetica" pitchFamily="2" charset="0"/>
                  <a:ea typeface="+mj-ea"/>
                  <a:cs typeface="+mj-cs"/>
                  <a:sym typeface="Helvetica"/>
                </a:rPr>
                <a:t> </a:t>
              </a:r>
              <a:r>
                <a:rPr dirty="0">
                  <a:uFill>
                    <a:solidFill>
                      <a:srgbClr val="0B1480"/>
                    </a:solidFill>
                  </a:uFill>
                  <a:latin typeface="Helvetica" pitchFamily="2" charset="0"/>
                  <a:ea typeface="+mj-ea"/>
                  <a:cs typeface="+mj-cs"/>
                  <a:sym typeface="Helvetica"/>
                </a:rPr>
                <a:t>activities in the feedforward phase.</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Challenges of Text"/>
          <p:cNvSpPr txBox="1"/>
          <p:nvPr/>
        </p:nvSpPr>
        <p:spPr>
          <a:xfrm>
            <a:off x="9128304" y="603806"/>
            <a:ext cx="5917380"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Challenges of Text</a:t>
            </a:r>
          </a:p>
        </p:txBody>
      </p:sp>
      <p:grpSp>
        <p:nvGrpSpPr>
          <p:cNvPr id="356" name="Group"/>
          <p:cNvGrpSpPr/>
          <p:nvPr/>
        </p:nvGrpSpPr>
        <p:grpSpPr>
          <a:xfrm>
            <a:off x="10127394" y="3060800"/>
            <a:ext cx="12634112" cy="7591164"/>
            <a:chOff x="-1485617" y="0"/>
            <a:chExt cx="12634110" cy="7591162"/>
          </a:xfrm>
        </p:grpSpPr>
        <p:grpSp>
          <p:nvGrpSpPr>
            <p:cNvPr id="350" name="Group"/>
            <p:cNvGrpSpPr/>
            <p:nvPr/>
          </p:nvGrpSpPr>
          <p:grpSpPr>
            <a:xfrm>
              <a:off x="-1031627" y="0"/>
              <a:ext cx="12180121" cy="3905019"/>
              <a:chOff x="-1228452" y="0"/>
              <a:chExt cx="12180119" cy="3905018"/>
            </a:xfrm>
          </p:grpSpPr>
          <p:grpSp>
            <p:nvGrpSpPr>
              <p:cNvPr id="348" name="Group"/>
              <p:cNvGrpSpPr/>
              <p:nvPr/>
            </p:nvGrpSpPr>
            <p:grpSpPr>
              <a:xfrm>
                <a:off x="1063891" y="0"/>
                <a:ext cx="9887777" cy="3905019"/>
                <a:chOff x="0" y="0"/>
                <a:chExt cx="9887775" cy="3905018"/>
              </a:xfrm>
            </p:grpSpPr>
            <p:pic>
              <p:nvPicPr>
                <p:cNvPr id="346" name="Image" descr="Image"/>
                <p:cNvPicPr>
                  <a:picLocks noChangeAspect="1"/>
                </p:cNvPicPr>
                <p:nvPr/>
              </p:nvPicPr>
              <p:blipFill>
                <a:blip r:embed="rId3"/>
                <a:stretch>
                  <a:fillRect/>
                </a:stretch>
              </p:blipFill>
              <p:spPr>
                <a:xfrm>
                  <a:off x="106096" y="51061"/>
                  <a:ext cx="9781680" cy="3802897"/>
                </a:xfrm>
                <a:prstGeom prst="rect">
                  <a:avLst/>
                </a:prstGeom>
                <a:ln w="12700" cap="flat">
                  <a:noFill/>
                  <a:miter lim="400000"/>
                </a:ln>
                <a:effectLst/>
              </p:spPr>
            </p:pic>
            <p:sp>
              <p:nvSpPr>
                <p:cNvPr id="347" name="Rounded Rectangle"/>
                <p:cNvSpPr/>
                <p:nvPr/>
              </p:nvSpPr>
              <p:spPr>
                <a:xfrm>
                  <a:off x="0" y="0"/>
                  <a:ext cx="4041998" cy="3905019"/>
                </a:xfrm>
                <a:prstGeom prst="roundRect">
                  <a:avLst>
                    <a:gd name="adj" fmla="val 9978"/>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sp>
            <p:nvSpPr>
              <p:cNvPr id="349" name="Topics: AE"/>
              <p:cNvSpPr txBox="1"/>
              <p:nvPr/>
            </p:nvSpPr>
            <p:spPr>
              <a:xfrm>
                <a:off x="-1228453" y="1689581"/>
                <a:ext cx="2284903" cy="83135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t>Topics: AE</a:t>
                </a:r>
              </a:p>
            </p:txBody>
          </p:sp>
        </p:grpSp>
        <p:grpSp>
          <p:nvGrpSpPr>
            <p:cNvPr id="355" name="Group"/>
            <p:cNvGrpSpPr/>
            <p:nvPr/>
          </p:nvGrpSpPr>
          <p:grpSpPr>
            <a:xfrm>
              <a:off x="-1485618" y="4814092"/>
              <a:ext cx="12483005" cy="2777071"/>
              <a:chOff x="-1358324" y="0"/>
              <a:chExt cx="12483004" cy="2777070"/>
            </a:xfrm>
          </p:grpSpPr>
          <p:grpSp>
            <p:nvGrpSpPr>
              <p:cNvPr id="353" name="Group"/>
              <p:cNvGrpSpPr/>
              <p:nvPr/>
            </p:nvGrpSpPr>
            <p:grpSpPr>
              <a:xfrm rot="21586743">
                <a:off x="1407417" y="18715"/>
                <a:ext cx="9712016" cy="2739638"/>
                <a:chOff x="-3" y="0"/>
                <a:chExt cx="9712014" cy="2739636"/>
              </a:xfrm>
            </p:grpSpPr>
            <p:pic>
              <p:nvPicPr>
                <p:cNvPr id="351" name="Image" descr="Image"/>
                <p:cNvPicPr>
                  <a:picLocks noChangeAspect="1"/>
                </p:cNvPicPr>
                <p:nvPr/>
              </p:nvPicPr>
              <p:blipFill>
                <a:blip r:embed="rId4"/>
                <a:stretch>
                  <a:fillRect/>
                </a:stretch>
              </p:blipFill>
              <p:spPr>
                <a:xfrm rot="342">
                  <a:off x="107105" y="131042"/>
                  <a:ext cx="9604784" cy="2478139"/>
                </a:xfrm>
                <a:prstGeom prst="rect">
                  <a:avLst/>
                </a:prstGeom>
                <a:ln w="12700" cap="flat">
                  <a:noFill/>
                  <a:miter lim="400000"/>
                </a:ln>
                <a:effectLst/>
              </p:spPr>
            </p:pic>
            <p:sp>
              <p:nvSpPr>
                <p:cNvPr id="352" name="Rounded Rectangle"/>
                <p:cNvSpPr/>
                <p:nvPr/>
              </p:nvSpPr>
              <p:spPr>
                <a:xfrm rot="342">
                  <a:off x="133" y="196"/>
                  <a:ext cx="3944705" cy="2739245"/>
                </a:xfrm>
                <a:prstGeom prst="roundRect">
                  <a:avLst>
                    <a:gd name="adj" fmla="val 12198"/>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sp>
            <p:nvSpPr>
              <p:cNvPr id="354" name="Topics: KSAE"/>
              <p:cNvSpPr txBox="1"/>
              <p:nvPr/>
            </p:nvSpPr>
            <p:spPr>
              <a:xfrm>
                <a:off x="-1358325" y="1156031"/>
                <a:ext cx="3043414" cy="88134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r>
                  <a:t>Topics: KSAE</a:t>
                </a:r>
              </a:p>
            </p:txBody>
          </p:sp>
        </p:grpSp>
      </p:grpSp>
      <p:sp>
        <p:nvSpPr>
          <p:cNvPr id="357" name="A few very frequent words dominate the learned topics!"/>
          <p:cNvSpPr txBox="1"/>
          <p:nvPr/>
        </p:nvSpPr>
        <p:spPr>
          <a:xfrm>
            <a:off x="6663037" y="11268163"/>
            <a:ext cx="12955049" cy="7289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nSpc>
                <a:spcPts val="7100"/>
              </a:lnSpc>
              <a:spcBef>
                <a:spcPts val="2400"/>
              </a:spcBef>
              <a:defRPr b="1">
                <a:solidFill>
                  <a:srgbClr val="0B1480"/>
                </a:solidFill>
                <a:uFill>
                  <a:solidFill>
                    <a:srgbClr val="0B1480"/>
                  </a:solidFill>
                </a:uFill>
                <a:latin typeface="+mj-lt"/>
                <a:ea typeface="+mj-ea"/>
                <a:cs typeface="+mj-cs"/>
                <a:sym typeface="Helvetica"/>
              </a:defRPr>
            </a:lvl1pPr>
          </a:lstStyle>
          <a:p>
            <a:r>
              <a:rPr dirty="0"/>
              <a:t>A few very frequent words dominate the learned topics!</a:t>
            </a:r>
          </a:p>
        </p:txBody>
      </p:sp>
      <p:grpSp>
        <p:nvGrpSpPr>
          <p:cNvPr id="369" name="Group"/>
          <p:cNvGrpSpPr/>
          <p:nvPr/>
        </p:nvGrpSpPr>
        <p:grpSpPr>
          <a:xfrm>
            <a:off x="6799970" y="3071140"/>
            <a:ext cx="9449821" cy="7998679"/>
            <a:chOff x="-228600" y="0"/>
            <a:chExt cx="9449820" cy="7998677"/>
          </a:xfrm>
        </p:grpSpPr>
        <p:grpSp>
          <p:nvGrpSpPr>
            <p:cNvPr id="360" name="Group"/>
            <p:cNvGrpSpPr/>
            <p:nvPr/>
          </p:nvGrpSpPr>
          <p:grpSpPr>
            <a:xfrm>
              <a:off x="4262121" y="0"/>
              <a:ext cx="4959100" cy="1823738"/>
              <a:chOff x="0" y="0"/>
              <a:chExt cx="4959098" cy="1823737"/>
            </a:xfrm>
          </p:grpSpPr>
          <p:sp>
            <p:nvSpPr>
              <p:cNvPr id="358" name="Shape"/>
              <p:cNvSpPr/>
              <p:nvPr/>
            </p:nvSpPr>
            <p:spPr>
              <a:xfrm>
                <a:off x="0" y="0"/>
                <a:ext cx="4710562" cy="1823738"/>
              </a:xfrm>
              <a:custGeom>
                <a:avLst/>
                <a:gdLst/>
                <a:ahLst/>
                <a:cxnLst>
                  <a:cxn ang="0">
                    <a:pos x="wd2" y="hd2"/>
                  </a:cxn>
                  <a:cxn ang="5400000">
                    <a:pos x="wd2" y="hd2"/>
                  </a:cxn>
                  <a:cxn ang="10800000">
                    <a:pos x="wd2" y="hd2"/>
                  </a:cxn>
                  <a:cxn ang="16200000">
                    <a:pos x="wd2" y="hd2"/>
                  </a:cxn>
                </a:cxnLst>
                <a:rect l="0" t="0" r="r" b="b"/>
                <a:pathLst>
                  <a:path w="21600" h="21600" extrusionOk="0">
                    <a:moveTo>
                      <a:pt x="4953" y="0"/>
                    </a:moveTo>
                    <a:lnTo>
                      <a:pt x="16647" y="0"/>
                    </a:lnTo>
                    <a:cubicBezTo>
                      <a:pt x="17357" y="0"/>
                      <a:pt x="17892" y="0"/>
                      <a:pt x="18346" y="30"/>
                    </a:cubicBezTo>
                    <a:cubicBezTo>
                      <a:pt x="18799" y="61"/>
                      <a:pt x="19171" y="121"/>
                      <a:pt x="19554" y="243"/>
                    </a:cubicBezTo>
                    <a:cubicBezTo>
                      <a:pt x="19973" y="395"/>
                      <a:pt x="20348" y="637"/>
                      <a:pt x="20656" y="944"/>
                    </a:cubicBezTo>
                    <a:cubicBezTo>
                      <a:pt x="20963" y="1252"/>
                      <a:pt x="21205" y="1627"/>
                      <a:pt x="21357" y="2046"/>
                    </a:cubicBezTo>
                    <a:cubicBezTo>
                      <a:pt x="21479" y="2429"/>
                      <a:pt x="21539" y="2801"/>
                      <a:pt x="21570" y="3257"/>
                    </a:cubicBezTo>
                    <a:cubicBezTo>
                      <a:pt x="21600" y="3713"/>
                      <a:pt x="21600" y="4254"/>
                      <a:pt x="21600" y="4975"/>
                    </a:cubicBezTo>
                    <a:lnTo>
                      <a:pt x="21600" y="16647"/>
                    </a:lnTo>
                    <a:cubicBezTo>
                      <a:pt x="21600" y="17357"/>
                      <a:pt x="21600" y="17892"/>
                      <a:pt x="21570" y="18346"/>
                    </a:cubicBezTo>
                    <a:cubicBezTo>
                      <a:pt x="21539" y="18799"/>
                      <a:pt x="21479" y="19171"/>
                      <a:pt x="21357" y="19554"/>
                    </a:cubicBezTo>
                    <a:cubicBezTo>
                      <a:pt x="21205" y="19973"/>
                      <a:pt x="20963" y="20348"/>
                      <a:pt x="20656" y="20656"/>
                    </a:cubicBezTo>
                    <a:cubicBezTo>
                      <a:pt x="20348" y="20963"/>
                      <a:pt x="19973" y="21205"/>
                      <a:pt x="19554" y="21357"/>
                    </a:cubicBezTo>
                    <a:cubicBezTo>
                      <a:pt x="19171" y="21479"/>
                      <a:pt x="18799" y="21539"/>
                      <a:pt x="18343" y="21570"/>
                    </a:cubicBezTo>
                    <a:cubicBezTo>
                      <a:pt x="17887" y="21600"/>
                      <a:pt x="17346" y="21600"/>
                      <a:pt x="16625" y="21600"/>
                    </a:cubicBezTo>
                    <a:lnTo>
                      <a:pt x="4953" y="21600"/>
                    </a:lnTo>
                    <a:cubicBezTo>
                      <a:pt x="4243" y="21600"/>
                      <a:pt x="3708" y="21600"/>
                      <a:pt x="3254" y="21570"/>
                    </a:cubicBezTo>
                    <a:cubicBezTo>
                      <a:pt x="2801" y="21539"/>
                      <a:pt x="2429" y="21479"/>
                      <a:pt x="2046" y="21357"/>
                    </a:cubicBezTo>
                    <a:cubicBezTo>
                      <a:pt x="1627" y="21205"/>
                      <a:pt x="1252" y="20963"/>
                      <a:pt x="944" y="20656"/>
                    </a:cubicBezTo>
                    <a:cubicBezTo>
                      <a:pt x="637" y="20348"/>
                      <a:pt x="395" y="19973"/>
                      <a:pt x="243" y="19554"/>
                    </a:cubicBezTo>
                    <a:cubicBezTo>
                      <a:pt x="121" y="19171"/>
                      <a:pt x="61" y="18799"/>
                      <a:pt x="30" y="18343"/>
                    </a:cubicBezTo>
                    <a:cubicBezTo>
                      <a:pt x="0" y="17887"/>
                      <a:pt x="0" y="17346"/>
                      <a:pt x="0" y="16625"/>
                    </a:cubicBezTo>
                    <a:lnTo>
                      <a:pt x="0" y="4953"/>
                    </a:lnTo>
                    <a:cubicBezTo>
                      <a:pt x="0" y="4243"/>
                      <a:pt x="0" y="3708"/>
                      <a:pt x="30" y="3254"/>
                    </a:cubicBezTo>
                    <a:cubicBezTo>
                      <a:pt x="61" y="2801"/>
                      <a:pt x="121" y="2429"/>
                      <a:pt x="243" y="2046"/>
                    </a:cubicBezTo>
                    <a:cubicBezTo>
                      <a:pt x="395" y="1627"/>
                      <a:pt x="637" y="1252"/>
                      <a:pt x="944" y="944"/>
                    </a:cubicBezTo>
                    <a:cubicBezTo>
                      <a:pt x="1252" y="637"/>
                      <a:pt x="1627" y="395"/>
                      <a:pt x="2046" y="243"/>
                    </a:cubicBezTo>
                    <a:cubicBezTo>
                      <a:pt x="2429" y="121"/>
                      <a:pt x="2801" y="61"/>
                      <a:pt x="3257" y="30"/>
                    </a:cubicBezTo>
                    <a:cubicBezTo>
                      <a:pt x="3713" y="0"/>
                      <a:pt x="4254" y="0"/>
                      <a:pt x="4975" y="0"/>
                    </a:cubicBezTo>
                    <a:lnTo>
                      <a:pt x="4953" y="0"/>
                    </a:lnTo>
                    <a:close/>
                  </a:path>
                </a:pathLst>
              </a:custGeom>
              <a:noFill/>
              <a:ln w="25400" cap="flat">
                <a:solidFill>
                  <a:schemeClr val="accent1"/>
                </a:solidFill>
                <a:prstDash val="solid"/>
                <a:round/>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sp>
            <p:nvSpPr>
              <p:cNvPr id="359" name="high-dimensionality"/>
              <p:cNvSpPr txBox="1"/>
              <p:nvPr/>
            </p:nvSpPr>
            <p:spPr>
              <a:xfrm>
                <a:off x="334298" y="495604"/>
                <a:ext cx="4624801" cy="117332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lnSpc>
                    <a:spcPts val="7100"/>
                  </a:lnSpc>
                  <a:spcBef>
                    <a:spcPts val="2400"/>
                  </a:spcBef>
                  <a:defRPr>
                    <a:latin typeface="+mj-lt"/>
                    <a:ea typeface="+mj-ea"/>
                    <a:cs typeface="+mj-cs"/>
                    <a:sym typeface="Helvetica"/>
                  </a:defRPr>
                </a:lvl1pPr>
              </a:lstStyle>
              <a:p>
                <a:r>
                  <a:t>high-dimensionality </a:t>
                </a:r>
              </a:p>
            </p:txBody>
          </p:sp>
        </p:grpSp>
        <p:grpSp>
          <p:nvGrpSpPr>
            <p:cNvPr id="363" name="Group"/>
            <p:cNvGrpSpPr/>
            <p:nvPr/>
          </p:nvGrpSpPr>
          <p:grpSpPr>
            <a:xfrm>
              <a:off x="4229223" y="3234432"/>
              <a:ext cx="3493889" cy="1688381"/>
              <a:chOff x="0" y="0"/>
              <a:chExt cx="3493887" cy="1688380"/>
            </a:xfrm>
          </p:grpSpPr>
          <p:sp>
            <p:nvSpPr>
              <p:cNvPr id="361" name="Sparsity"/>
              <p:cNvSpPr txBox="1"/>
              <p:nvPr/>
            </p:nvSpPr>
            <p:spPr>
              <a:xfrm>
                <a:off x="578147" y="362375"/>
                <a:ext cx="2337593" cy="96363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lnSpc>
                    <a:spcPts val="7100"/>
                  </a:lnSpc>
                  <a:spcBef>
                    <a:spcPts val="2400"/>
                  </a:spcBef>
                  <a:defRPr>
                    <a:latin typeface="Times"/>
                    <a:ea typeface="Times"/>
                    <a:cs typeface="Times"/>
                    <a:sym typeface="Times"/>
                  </a:defRPr>
                </a:pPr>
                <a:r>
                  <a:rPr>
                    <a:latin typeface="+mj-lt"/>
                    <a:ea typeface="+mj-ea"/>
                    <a:cs typeface="+mj-cs"/>
                    <a:sym typeface="Helvetica"/>
                  </a:rPr>
                  <a:t>Sparsity</a:t>
                </a:r>
                <a:r>
                  <a:t> </a:t>
                </a:r>
              </a:p>
            </p:txBody>
          </p:sp>
          <p:sp>
            <p:nvSpPr>
              <p:cNvPr id="362" name="Shape"/>
              <p:cNvSpPr/>
              <p:nvPr/>
            </p:nvSpPr>
            <p:spPr>
              <a:xfrm>
                <a:off x="0" y="0"/>
                <a:ext cx="3493888" cy="1688381"/>
              </a:xfrm>
              <a:custGeom>
                <a:avLst/>
                <a:gdLst/>
                <a:ahLst/>
                <a:cxnLst>
                  <a:cxn ang="0">
                    <a:pos x="wd2" y="hd2"/>
                  </a:cxn>
                  <a:cxn ang="5400000">
                    <a:pos x="wd2" y="hd2"/>
                  </a:cxn>
                  <a:cxn ang="10800000">
                    <a:pos x="wd2" y="hd2"/>
                  </a:cxn>
                  <a:cxn ang="16200000">
                    <a:pos x="wd2" y="hd2"/>
                  </a:cxn>
                </a:cxnLst>
                <a:rect l="0" t="0" r="r" b="b"/>
                <a:pathLst>
                  <a:path w="21600" h="21600" extrusionOk="0">
                    <a:moveTo>
                      <a:pt x="4953" y="0"/>
                    </a:moveTo>
                    <a:lnTo>
                      <a:pt x="16647" y="0"/>
                    </a:lnTo>
                    <a:cubicBezTo>
                      <a:pt x="17357" y="0"/>
                      <a:pt x="17892" y="0"/>
                      <a:pt x="18346" y="30"/>
                    </a:cubicBezTo>
                    <a:cubicBezTo>
                      <a:pt x="18799" y="61"/>
                      <a:pt x="19171" y="121"/>
                      <a:pt x="19554" y="243"/>
                    </a:cubicBezTo>
                    <a:cubicBezTo>
                      <a:pt x="19973" y="395"/>
                      <a:pt x="20348" y="637"/>
                      <a:pt x="20656" y="944"/>
                    </a:cubicBezTo>
                    <a:cubicBezTo>
                      <a:pt x="20963" y="1252"/>
                      <a:pt x="21205" y="1627"/>
                      <a:pt x="21357" y="2046"/>
                    </a:cubicBezTo>
                    <a:cubicBezTo>
                      <a:pt x="21479" y="2429"/>
                      <a:pt x="21539" y="2801"/>
                      <a:pt x="21570" y="3257"/>
                    </a:cubicBezTo>
                    <a:cubicBezTo>
                      <a:pt x="21600" y="3713"/>
                      <a:pt x="21600" y="4254"/>
                      <a:pt x="21600" y="4975"/>
                    </a:cubicBezTo>
                    <a:lnTo>
                      <a:pt x="21600" y="16647"/>
                    </a:lnTo>
                    <a:cubicBezTo>
                      <a:pt x="21600" y="17357"/>
                      <a:pt x="21600" y="17892"/>
                      <a:pt x="21570" y="18346"/>
                    </a:cubicBezTo>
                    <a:cubicBezTo>
                      <a:pt x="21539" y="18799"/>
                      <a:pt x="21479" y="19171"/>
                      <a:pt x="21357" y="19554"/>
                    </a:cubicBezTo>
                    <a:cubicBezTo>
                      <a:pt x="21205" y="19973"/>
                      <a:pt x="20963" y="20348"/>
                      <a:pt x="20656" y="20656"/>
                    </a:cubicBezTo>
                    <a:cubicBezTo>
                      <a:pt x="20348" y="20963"/>
                      <a:pt x="19973" y="21205"/>
                      <a:pt x="19554" y="21357"/>
                    </a:cubicBezTo>
                    <a:cubicBezTo>
                      <a:pt x="19171" y="21479"/>
                      <a:pt x="18799" y="21539"/>
                      <a:pt x="18343" y="21570"/>
                    </a:cubicBezTo>
                    <a:cubicBezTo>
                      <a:pt x="17887" y="21600"/>
                      <a:pt x="17346" y="21600"/>
                      <a:pt x="16625" y="21600"/>
                    </a:cubicBezTo>
                    <a:lnTo>
                      <a:pt x="4953" y="21600"/>
                    </a:lnTo>
                    <a:cubicBezTo>
                      <a:pt x="4243" y="21600"/>
                      <a:pt x="3708" y="21600"/>
                      <a:pt x="3254" y="21570"/>
                    </a:cubicBezTo>
                    <a:cubicBezTo>
                      <a:pt x="2801" y="21539"/>
                      <a:pt x="2429" y="21479"/>
                      <a:pt x="2046" y="21357"/>
                    </a:cubicBezTo>
                    <a:cubicBezTo>
                      <a:pt x="1627" y="21205"/>
                      <a:pt x="1252" y="20963"/>
                      <a:pt x="944" y="20656"/>
                    </a:cubicBezTo>
                    <a:cubicBezTo>
                      <a:pt x="637" y="20348"/>
                      <a:pt x="395" y="19973"/>
                      <a:pt x="243" y="19554"/>
                    </a:cubicBezTo>
                    <a:cubicBezTo>
                      <a:pt x="121" y="19171"/>
                      <a:pt x="61" y="18799"/>
                      <a:pt x="30" y="18343"/>
                    </a:cubicBezTo>
                    <a:cubicBezTo>
                      <a:pt x="0" y="17887"/>
                      <a:pt x="0" y="17346"/>
                      <a:pt x="0" y="16625"/>
                    </a:cubicBezTo>
                    <a:lnTo>
                      <a:pt x="0" y="4953"/>
                    </a:lnTo>
                    <a:cubicBezTo>
                      <a:pt x="0" y="4243"/>
                      <a:pt x="0" y="3708"/>
                      <a:pt x="30" y="3254"/>
                    </a:cubicBezTo>
                    <a:cubicBezTo>
                      <a:pt x="61" y="2801"/>
                      <a:pt x="121" y="2429"/>
                      <a:pt x="243" y="2046"/>
                    </a:cubicBezTo>
                    <a:cubicBezTo>
                      <a:pt x="395" y="1627"/>
                      <a:pt x="637" y="1252"/>
                      <a:pt x="944" y="944"/>
                    </a:cubicBezTo>
                    <a:cubicBezTo>
                      <a:pt x="1252" y="637"/>
                      <a:pt x="1627" y="395"/>
                      <a:pt x="2046" y="243"/>
                    </a:cubicBezTo>
                    <a:cubicBezTo>
                      <a:pt x="2429" y="121"/>
                      <a:pt x="2801" y="61"/>
                      <a:pt x="3257" y="30"/>
                    </a:cubicBezTo>
                    <a:cubicBezTo>
                      <a:pt x="3713" y="0"/>
                      <a:pt x="4254" y="0"/>
                      <a:pt x="4975" y="0"/>
                    </a:cubicBezTo>
                    <a:lnTo>
                      <a:pt x="4953" y="0"/>
                    </a:lnTo>
                    <a:close/>
                  </a:path>
                </a:pathLst>
              </a:custGeom>
              <a:noFill/>
              <a:ln w="25400" cap="flat">
                <a:solidFill>
                  <a:schemeClr val="accent1"/>
                </a:solidFill>
                <a:prstDash val="solid"/>
                <a:round/>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grpSp>
        <p:grpSp>
          <p:nvGrpSpPr>
            <p:cNvPr id="366" name="Group"/>
            <p:cNvGrpSpPr/>
            <p:nvPr/>
          </p:nvGrpSpPr>
          <p:grpSpPr>
            <a:xfrm>
              <a:off x="4247307" y="6087407"/>
              <a:ext cx="3448384" cy="1911271"/>
              <a:chOff x="-430742" y="806557"/>
              <a:chExt cx="3448382" cy="1911269"/>
            </a:xfrm>
          </p:grpSpPr>
          <p:sp>
            <p:nvSpPr>
              <p:cNvPr id="364" name="Shape"/>
              <p:cNvSpPr/>
              <p:nvPr/>
            </p:nvSpPr>
            <p:spPr>
              <a:xfrm>
                <a:off x="-430743" y="806557"/>
                <a:ext cx="3448383" cy="1911271"/>
              </a:xfrm>
              <a:custGeom>
                <a:avLst/>
                <a:gdLst/>
                <a:ahLst/>
                <a:cxnLst>
                  <a:cxn ang="0">
                    <a:pos x="wd2" y="hd2"/>
                  </a:cxn>
                  <a:cxn ang="5400000">
                    <a:pos x="wd2" y="hd2"/>
                  </a:cxn>
                  <a:cxn ang="10800000">
                    <a:pos x="wd2" y="hd2"/>
                  </a:cxn>
                  <a:cxn ang="16200000">
                    <a:pos x="wd2" y="hd2"/>
                  </a:cxn>
                </a:cxnLst>
                <a:rect l="0" t="0" r="r" b="b"/>
                <a:pathLst>
                  <a:path w="21600" h="21600" extrusionOk="0">
                    <a:moveTo>
                      <a:pt x="4953" y="0"/>
                    </a:moveTo>
                    <a:lnTo>
                      <a:pt x="16647" y="0"/>
                    </a:lnTo>
                    <a:cubicBezTo>
                      <a:pt x="17357" y="0"/>
                      <a:pt x="17892" y="0"/>
                      <a:pt x="18346" y="30"/>
                    </a:cubicBezTo>
                    <a:cubicBezTo>
                      <a:pt x="18799" y="61"/>
                      <a:pt x="19171" y="121"/>
                      <a:pt x="19554" y="243"/>
                    </a:cubicBezTo>
                    <a:cubicBezTo>
                      <a:pt x="19973" y="395"/>
                      <a:pt x="20348" y="637"/>
                      <a:pt x="20656" y="944"/>
                    </a:cubicBezTo>
                    <a:cubicBezTo>
                      <a:pt x="20963" y="1252"/>
                      <a:pt x="21205" y="1627"/>
                      <a:pt x="21357" y="2046"/>
                    </a:cubicBezTo>
                    <a:cubicBezTo>
                      <a:pt x="21479" y="2429"/>
                      <a:pt x="21539" y="2801"/>
                      <a:pt x="21570" y="3257"/>
                    </a:cubicBezTo>
                    <a:cubicBezTo>
                      <a:pt x="21600" y="3713"/>
                      <a:pt x="21600" y="4254"/>
                      <a:pt x="21600" y="4975"/>
                    </a:cubicBezTo>
                    <a:lnTo>
                      <a:pt x="21600" y="16647"/>
                    </a:lnTo>
                    <a:cubicBezTo>
                      <a:pt x="21600" y="17357"/>
                      <a:pt x="21600" y="17892"/>
                      <a:pt x="21570" y="18346"/>
                    </a:cubicBezTo>
                    <a:cubicBezTo>
                      <a:pt x="21539" y="18799"/>
                      <a:pt x="21479" y="19171"/>
                      <a:pt x="21357" y="19554"/>
                    </a:cubicBezTo>
                    <a:cubicBezTo>
                      <a:pt x="21205" y="19973"/>
                      <a:pt x="20963" y="20348"/>
                      <a:pt x="20656" y="20656"/>
                    </a:cubicBezTo>
                    <a:cubicBezTo>
                      <a:pt x="20348" y="20963"/>
                      <a:pt x="19973" y="21205"/>
                      <a:pt x="19554" y="21357"/>
                    </a:cubicBezTo>
                    <a:cubicBezTo>
                      <a:pt x="19171" y="21479"/>
                      <a:pt x="18799" y="21539"/>
                      <a:pt x="18343" y="21570"/>
                    </a:cubicBezTo>
                    <a:cubicBezTo>
                      <a:pt x="17887" y="21600"/>
                      <a:pt x="17346" y="21600"/>
                      <a:pt x="16625" y="21600"/>
                    </a:cubicBezTo>
                    <a:lnTo>
                      <a:pt x="4953" y="21600"/>
                    </a:lnTo>
                    <a:cubicBezTo>
                      <a:pt x="4243" y="21600"/>
                      <a:pt x="3708" y="21600"/>
                      <a:pt x="3254" y="21570"/>
                    </a:cubicBezTo>
                    <a:cubicBezTo>
                      <a:pt x="2801" y="21539"/>
                      <a:pt x="2429" y="21479"/>
                      <a:pt x="2046" y="21357"/>
                    </a:cubicBezTo>
                    <a:cubicBezTo>
                      <a:pt x="1627" y="21205"/>
                      <a:pt x="1252" y="20963"/>
                      <a:pt x="944" y="20656"/>
                    </a:cubicBezTo>
                    <a:cubicBezTo>
                      <a:pt x="637" y="20348"/>
                      <a:pt x="395" y="19973"/>
                      <a:pt x="243" y="19554"/>
                    </a:cubicBezTo>
                    <a:cubicBezTo>
                      <a:pt x="121" y="19171"/>
                      <a:pt x="61" y="18799"/>
                      <a:pt x="30" y="18343"/>
                    </a:cubicBezTo>
                    <a:cubicBezTo>
                      <a:pt x="0" y="17887"/>
                      <a:pt x="0" y="17346"/>
                      <a:pt x="0" y="16625"/>
                    </a:cubicBezTo>
                    <a:lnTo>
                      <a:pt x="0" y="4953"/>
                    </a:lnTo>
                    <a:cubicBezTo>
                      <a:pt x="0" y="4243"/>
                      <a:pt x="0" y="3708"/>
                      <a:pt x="30" y="3254"/>
                    </a:cubicBezTo>
                    <a:cubicBezTo>
                      <a:pt x="61" y="2801"/>
                      <a:pt x="121" y="2429"/>
                      <a:pt x="243" y="2046"/>
                    </a:cubicBezTo>
                    <a:cubicBezTo>
                      <a:pt x="395" y="1627"/>
                      <a:pt x="637" y="1252"/>
                      <a:pt x="944" y="944"/>
                    </a:cubicBezTo>
                    <a:cubicBezTo>
                      <a:pt x="1252" y="637"/>
                      <a:pt x="1627" y="395"/>
                      <a:pt x="2046" y="243"/>
                    </a:cubicBezTo>
                    <a:cubicBezTo>
                      <a:pt x="2429" y="121"/>
                      <a:pt x="2801" y="61"/>
                      <a:pt x="3257" y="30"/>
                    </a:cubicBezTo>
                    <a:cubicBezTo>
                      <a:pt x="3713" y="0"/>
                      <a:pt x="4254" y="0"/>
                      <a:pt x="4975" y="0"/>
                    </a:cubicBezTo>
                    <a:lnTo>
                      <a:pt x="4953" y="0"/>
                    </a:lnTo>
                    <a:close/>
                  </a:path>
                </a:pathLst>
              </a:custGeom>
              <a:noFill/>
              <a:ln w="25400" cap="flat">
                <a:solidFill>
                  <a:schemeClr val="accent1"/>
                </a:solidFill>
                <a:prstDash val="solid"/>
                <a:round/>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sp>
            <p:nvSpPr>
              <p:cNvPr id="365" name="Power-low distribution"/>
              <p:cNvSpPr txBox="1"/>
              <p:nvPr/>
            </p:nvSpPr>
            <p:spPr>
              <a:xfrm>
                <a:off x="-33409" y="1066967"/>
                <a:ext cx="3027631" cy="154099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lnSpc>
                    <a:spcPts val="7100"/>
                  </a:lnSpc>
                  <a:spcBef>
                    <a:spcPts val="2400"/>
                  </a:spcBef>
                  <a:defRPr>
                    <a:latin typeface="+mj-lt"/>
                    <a:ea typeface="+mj-ea"/>
                    <a:cs typeface="+mj-cs"/>
                    <a:sym typeface="Helvetica"/>
                  </a:defRPr>
                </a:lvl1pPr>
              </a:lstStyle>
              <a:p>
                <a:r>
                  <a:t>Power-low distribution</a:t>
                </a:r>
              </a:p>
            </p:txBody>
          </p:sp>
        </p:grpSp>
        <p:sp>
          <p:nvSpPr>
            <p:cNvPr id="367" name="Challenges…"/>
            <p:cNvSpPr txBox="1"/>
            <p:nvPr/>
          </p:nvSpPr>
          <p:spPr>
            <a:xfrm>
              <a:off x="-228600" y="2891170"/>
              <a:ext cx="2985260" cy="140637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lnSpc>
                  <a:spcPct val="50000"/>
                </a:lnSpc>
                <a:spcBef>
                  <a:spcPts val="2400"/>
                </a:spcBef>
                <a:defRPr sz="3800" b="1">
                  <a:latin typeface="+mj-lt"/>
                  <a:ea typeface="+mj-ea"/>
                  <a:cs typeface="+mj-cs"/>
                  <a:sym typeface="Helvetica"/>
                </a:defRPr>
              </a:pPr>
              <a:r>
                <a:t>Challenges</a:t>
              </a:r>
            </a:p>
            <a:p>
              <a:pPr>
                <a:lnSpc>
                  <a:spcPct val="50000"/>
                </a:lnSpc>
                <a:spcBef>
                  <a:spcPts val="2400"/>
                </a:spcBef>
                <a:defRPr sz="3800" b="1">
                  <a:latin typeface="+mj-lt"/>
                  <a:ea typeface="+mj-ea"/>
                  <a:cs typeface="+mj-cs"/>
                  <a:sym typeface="Helvetica"/>
                </a:defRPr>
              </a:pPr>
              <a:r>
                <a:t> of Text</a:t>
              </a:r>
            </a:p>
          </p:txBody>
        </p:sp>
        <p:sp>
          <p:nvSpPr>
            <p:cNvPr id="368" name="Group"/>
            <p:cNvSpPr/>
            <p:nvPr/>
          </p:nvSpPr>
          <p:spPr>
            <a:xfrm rot="5399341">
              <a:off x="86686" y="2914922"/>
              <a:ext cx="6534900" cy="1575957"/>
            </a:xfrm>
            <a:custGeom>
              <a:avLst/>
              <a:gdLst/>
              <a:ahLst/>
              <a:cxnLst>
                <a:cxn ang="0">
                  <a:pos x="wd2" y="hd2"/>
                </a:cxn>
                <a:cxn ang="5400000">
                  <a:pos x="wd2" y="hd2"/>
                </a:cxn>
                <a:cxn ang="10800000">
                  <a:pos x="wd2" y="hd2"/>
                </a:cxn>
                <a:cxn ang="16200000">
                  <a:pos x="wd2" y="hd2"/>
                </a:cxn>
              </a:cxnLst>
              <a:rect l="0" t="0" r="r" b="b"/>
              <a:pathLst>
                <a:path w="21600" h="21029" extrusionOk="0">
                  <a:moveTo>
                    <a:pt x="0" y="312"/>
                  </a:moveTo>
                  <a:cubicBezTo>
                    <a:pt x="483" y="2476"/>
                    <a:pt x="1059" y="4058"/>
                    <a:pt x="1684" y="4937"/>
                  </a:cubicBezTo>
                  <a:cubicBezTo>
                    <a:pt x="3602" y="7632"/>
                    <a:pt x="5795" y="3575"/>
                    <a:pt x="7512" y="8931"/>
                  </a:cubicBezTo>
                  <a:cubicBezTo>
                    <a:pt x="8754" y="12805"/>
                    <a:pt x="9635" y="21600"/>
                    <a:pt x="11020" y="21000"/>
                  </a:cubicBezTo>
                  <a:cubicBezTo>
                    <a:pt x="12386" y="20408"/>
                    <a:pt x="13123" y="13667"/>
                    <a:pt x="14256" y="10123"/>
                  </a:cubicBezTo>
                  <a:cubicBezTo>
                    <a:pt x="15960" y="4792"/>
                    <a:pt x="18167" y="8571"/>
                    <a:pt x="20034" y="5201"/>
                  </a:cubicBezTo>
                  <a:cubicBezTo>
                    <a:pt x="20633" y="4120"/>
                    <a:pt x="21170" y="2336"/>
                    <a:pt x="21600" y="0"/>
                  </a:cubicBezTo>
                </a:path>
              </a:pathLst>
            </a:custGeom>
            <a:noFill/>
            <a:ln w="76200" cap="flat">
              <a:solidFill>
                <a:schemeClr val="accent1"/>
              </a:solidFill>
              <a:custDash>
                <a:ds d="200000" sp="200000"/>
              </a:custDash>
              <a:miter lim="400000"/>
              <a:headEnd type="oval" w="med" len="med"/>
              <a:tailEnd type="oval" w="med" len="med"/>
            </a:ln>
            <a:effectLst/>
          </p:spPr>
          <p:txBody>
            <a:bodyPr wrap="square" lIns="91439" tIns="91439" rIns="91439" bIns="91439" numCol="1" anchor="t">
              <a:noAutofit/>
            </a:bodyPr>
            <a:lstStyle/>
            <a:p>
              <a:endParaRPr/>
            </a:p>
          </p:txBody>
        </p:sp>
      </p:grpSp>
      <p:grpSp>
        <p:nvGrpSpPr>
          <p:cNvPr id="375" name="Group"/>
          <p:cNvGrpSpPr/>
          <p:nvPr/>
        </p:nvGrpSpPr>
        <p:grpSpPr>
          <a:xfrm>
            <a:off x="380598" y="887009"/>
            <a:ext cx="6925669" cy="3375500"/>
            <a:chOff x="0" y="-21196"/>
            <a:chExt cx="6925667" cy="3375499"/>
          </a:xfrm>
        </p:grpSpPr>
        <p:grpSp>
          <p:nvGrpSpPr>
            <p:cNvPr id="373" name="Group"/>
            <p:cNvGrpSpPr/>
            <p:nvPr/>
          </p:nvGrpSpPr>
          <p:grpSpPr>
            <a:xfrm>
              <a:off x="0" y="-21197"/>
              <a:ext cx="6925669" cy="3375500"/>
              <a:chOff x="0" y="-19899"/>
              <a:chExt cx="6925668" cy="3375499"/>
            </a:xfrm>
          </p:grpSpPr>
          <p:sp>
            <p:nvSpPr>
              <p:cNvPr id="370" name="Quote Bubble"/>
              <p:cNvSpPr/>
              <p:nvPr/>
            </p:nvSpPr>
            <p:spPr>
              <a:xfrm rot="21555295">
                <a:off x="21087" y="24165"/>
                <a:ext cx="6798552" cy="3287371"/>
              </a:xfrm>
              <a:prstGeom prst="wedgeEllipseCallout">
                <a:avLst>
                  <a:gd name="adj1" fmla="val -472"/>
                  <a:gd name="adj2" fmla="val 104661"/>
                </a:avLst>
              </a:prstGeom>
              <a:noFill/>
              <a:ln w="25400" cap="flat">
                <a:solidFill>
                  <a:srgbClr val="E52820"/>
                </a:solidFill>
                <a:prstDash val="solid"/>
                <a:round/>
              </a:ln>
              <a:effectLst>
                <a:outerShdw blurRad="76200" dist="50800" dir="2700000" rotWithShape="0">
                  <a:srgbClr val="000000">
                    <a:alpha val="60000"/>
                  </a:srgbClr>
                </a:outerShdw>
              </a:effectLst>
            </p:spPr>
            <p:txBody>
              <a:bodyPr wrap="square" lIns="91439" tIns="91439" rIns="91439" bIns="91439" numCol="1" anchor="ctr">
                <a:noAutofit/>
              </a:bodyPr>
              <a:lstStyle/>
              <a:p>
                <a:endParaRPr/>
              </a:p>
            </p:txBody>
          </p:sp>
          <p:sp>
            <p:nvSpPr>
              <p:cNvPr id="371" name="How to tackle the challenges?"/>
              <p:cNvSpPr txBox="1"/>
              <p:nvPr/>
            </p:nvSpPr>
            <p:spPr>
              <a:xfrm>
                <a:off x="359478" y="799406"/>
                <a:ext cx="6566191" cy="76344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defTabSz="1828800">
                  <a:defRPr>
                    <a:latin typeface="+mn-lt"/>
                    <a:ea typeface="+mn-ea"/>
                    <a:cs typeface="+mn-cs"/>
                    <a:sym typeface="等线"/>
                  </a:defRPr>
                </a:lvl1pPr>
              </a:lstStyle>
              <a:p>
                <a:r>
                  <a:t>How to tackle the challenges?</a:t>
                </a:r>
              </a:p>
            </p:txBody>
          </p:sp>
          <p:sp>
            <p:nvSpPr>
              <p:cNvPr id="372" name="Competition!"/>
              <p:cNvSpPr txBox="1"/>
              <p:nvPr/>
            </p:nvSpPr>
            <p:spPr>
              <a:xfrm>
                <a:off x="1888248" y="2207884"/>
                <a:ext cx="3335146" cy="78381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lnSpc>
                    <a:spcPts val="7300"/>
                  </a:lnSpc>
                  <a:spcBef>
                    <a:spcPts val="2400"/>
                  </a:spcBef>
                  <a:defRPr sz="3800" b="1">
                    <a:solidFill>
                      <a:srgbClr val="0B1480"/>
                    </a:solidFill>
                    <a:uFill>
                      <a:solidFill>
                        <a:srgbClr val="0B1480"/>
                      </a:solidFill>
                    </a:uFill>
                    <a:latin typeface="+mj-lt"/>
                    <a:ea typeface="+mj-ea"/>
                    <a:cs typeface="+mj-cs"/>
                    <a:sym typeface="Helvetica"/>
                  </a:defRPr>
                </a:lvl1pPr>
              </a:lstStyle>
              <a:p>
                <a:r>
                  <a:t>Competition!</a:t>
                </a:r>
              </a:p>
            </p:txBody>
          </p:sp>
        </p:grpSp>
        <p:sp>
          <p:nvSpPr>
            <p:cNvPr id="374" name="Weighted loss?"/>
            <p:cNvSpPr txBox="1"/>
            <p:nvPr/>
          </p:nvSpPr>
          <p:spPr>
            <a:xfrm>
              <a:off x="1870586" y="1564021"/>
              <a:ext cx="3724320" cy="92214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defTabSz="1828800">
                <a:defRPr>
                  <a:latin typeface="+mn-lt"/>
                  <a:ea typeface="+mn-ea"/>
                  <a:cs typeface="+mn-cs"/>
                  <a:sym typeface="等线"/>
                </a:defRPr>
              </a:lvl1pPr>
            </a:lstStyle>
            <a:p>
              <a:r>
                <a:t>Weighted loss?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6" presetClass="emph" presetSubtype="0" accel="50000" decel="50000" fill="hold" grpId="1" nodeType="clickEffect">
                                  <p:stCondLst>
                                    <p:cond delay="0"/>
                                  </p:stCondLst>
                                  <p:childTnLst>
                                    <p:animScale>
                                      <p:cBhvr>
                                        <p:cTn id="6" dur="499" fill="hold"/>
                                        <p:tgtEl>
                                          <p:spTgt spid="369"/>
                                        </p:tgtEl>
                                      </p:cBhvr>
                                      <p:by x="83220" y="83220"/>
                                    </p:animScale>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205773 -0.000000" pathEditMode="relative">
                                      <p:cBhvr>
                                        <p:cTn id="10" dur="499" fill="hold"/>
                                        <p:tgtEl>
                                          <p:spTgt spid="36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3" nodeType="clickEffect">
                                  <p:stCondLst>
                                    <p:cond delay="0"/>
                                  </p:stCondLst>
                                  <p:iterate>
                                    <p:tmAbs val="0"/>
                                  </p:iterate>
                                  <p:childTnLst>
                                    <p:set>
                                      <p:cBhvr>
                                        <p:cTn id="14" fill="hold"/>
                                        <p:tgtEl>
                                          <p:spTgt spid="356"/>
                                        </p:tgtEl>
                                        <p:attrNameLst>
                                          <p:attrName>style.visibility</p:attrName>
                                        </p:attrNameLst>
                                      </p:cBhvr>
                                      <p:to>
                                        <p:strVal val="visible"/>
                                      </p:to>
                                    </p:set>
                                    <p:animEffect transition="in" filter="wipe(left)">
                                      <p:cBhvr>
                                        <p:cTn id="15" dur="1000"/>
                                        <p:tgtEl>
                                          <p:spTgt spid="35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4" nodeType="clickEffect">
                                  <p:stCondLst>
                                    <p:cond delay="0"/>
                                  </p:stCondLst>
                                  <p:iterate>
                                    <p:tmAbs val="0"/>
                                  </p:iterate>
                                  <p:childTnLst>
                                    <p:set>
                                      <p:cBhvr>
                                        <p:cTn id="19" fill="hold"/>
                                        <p:tgtEl>
                                          <p:spTgt spid="357"/>
                                        </p:tgtEl>
                                        <p:attrNameLst>
                                          <p:attrName>style.visibility</p:attrName>
                                        </p:attrNameLst>
                                      </p:cBhvr>
                                      <p:to>
                                        <p:strVal val="visible"/>
                                      </p:to>
                                    </p:set>
                                    <p:animEffect transition="in" filter="wipe(left)">
                                      <p:cBhvr>
                                        <p:cTn id="20" dur="700"/>
                                        <p:tgtEl>
                                          <p:spTgt spid="35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375"/>
                                        </p:tgtEl>
                                        <p:attrNameLst>
                                          <p:attrName>style.visibility</p:attrName>
                                        </p:attrNameLst>
                                      </p:cBhvr>
                                      <p:to>
                                        <p:strVal val="visible"/>
                                      </p:to>
                                    </p:set>
                                    <p:animEffect transition="in" filter="wipe(left)">
                                      <p:cBhvr>
                                        <p:cTn id="25" dur="499"/>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3" animBg="1" advAuto="0"/>
      <p:bldP spid="357" grpId="4" animBg="1" advAuto="0"/>
      <p:bldP spid="369" grpId="1" animBg="1" advAuto="0"/>
      <p:bldP spid="375" grpId="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Competitive Learning"/>
          <p:cNvSpPr txBox="1"/>
          <p:nvPr/>
        </p:nvSpPr>
        <p:spPr>
          <a:xfrm>
            <a:off x="9128304" y="603806"/>
            <a:ext cx="7607348"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Competitive Learning</a:t>
            </a:r>
          </a:p>
        </p:txBody>
      </p:sp>
      <p:pic>
        <p:nvPicPr>
          <p:cNvPr id="380" name="AAEAAQAAAAAAAAiBAAAAJDI5NTk4ODFmLTY5OGQtNGNlMS1iOGMzLTg4ZTYzYTI5OTMyNA.jpg" descr="AAEAAQAAAAAAAAiBAAAAJDI5NTk4ODFmLTY5OGQtNGNlMS1iOGMzLTg4ZTYzYTI5OTMyNA.jpg"/>
          <p:cNvPicPr>
            <a:picLocks noChangeAspect="1"/>
          </p:cNvPicPr>
          <p:nvPr/>
        </p:nvPicPr>
        <p:blipFill>
          <a:blip r:embed="rId3"/>
          <a:stretch>
            <a:fillRect/>
          </a:stretch>
        </p:blipFill>
        <p:spPr>
          <a:xfrm>
            <a:off x="2162043" y="3589875"/>
            <a:ext cx="12480586" cy="7145136"/>
          </a:xfrm>
          <a:prstGeom prst="rect">
            <a:avLst/>
          </a:prstGeom>
          <a:ln w="12700">
            <a:miter lim="400000"/>
          </a:ln>
        </p:spPr>
      </p:pic>
      <p:sp>
        <p:nvSpPr>
          <p:cNvPr id="381" name="Competition leads to distinctiveness!"/>
          <p:cNvSpPr txBox="1"/>
          <p:nvPr/>
        </p:nvSpPr>
        <p:spPr>
          <a:xfrm>
            <a:off x="14194572" y="6778903"/>
            <a:ext cx="8749713" cy="7670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lnSpc>
                <a:spcPct val="30000"/>
              </a:lnSpc>
              <a:spcBef>
                <a:spcPts val="2400"/>
              </a:spcBef>
              <a:defRPr sz="3800" b="1">
                <a:solidFill>
                  <a:srgbClr val="0B1480"/>
                </a:solidFill>
                <a:uFill>
                  <a:solidFill>
                    <a:srgbClr val="0B1480"/>
                  </a:solidFill>
                </a:uFill>
                <a:latin typeface="+mj-lt"/>
                <a:ea typeface="+mj-ea"/>
                <a:cs typeface="+mj-cs"/>
                <a:sym typeface="Helvetica"/>
              </a:defRPr>
            </a:lvl1pPr>
          </a:lstStyle>
          <a:p>
            <a:r>
              <a:t>Competition leads to distinctiveness!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KATE: Bringing Competition among Neurons in the Hidden Layer"/>
          <p:cNvSpPr txBox="1"/>
          <p:nvPr/>
        </p:nvSpPr>
        <p:spPr>
          <a:xfrm>
            <a:off x="2922800" y="527870"/>
            <a:ext cx="19048533"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4800" b="1">
                <a:latin typeface="+mj-lt"/>
                <a:ea typeface="+mj-ea"/>
                <a:cs typeface="+mj-cs"/>
                <a:sym typeface="Helvetica"/>
              </a:defRPr>
            </a:lvl1pPr>
          </a:lstStyle>
          <a:p>
            <a:r>
              <a:t>KATE: Bringing Competition among Neurons in the Hidden Layer</a:t>
            </a:r>
          </a:p>
        </p:txBody>
      </p:sp>
      <p:grpSp>
        <p:nvGrpSpPr>
          <p:cNvPr id="429" name="Group"/>
          <p:cNvGrpSpPr/>
          <p:nvPr/>
        </p:nvGrpSpPr>
        <p:grpSpPr>
          <a:xfrm>
            <a:off x="6473965" y="1837091"/>
            <a:ext cx="11574073" cy="8750826"/>
            <a:chOff x="0" y="0"/>
            <a:chExt cx="11574072" cy="8750824"/>
          </a:xfrm>
        </p:grpSpPr>
        <p:grpSp>
          <p:nvGrpSpPr>
            <p:cNvPr id="404" name="Group"/>
            <p:cNvGrpSpPr/>
            <p:nvPr/>
          </p:nvGrpSpPr>
          <p:grpSpPr>
            <a:xfrm>
              <a:off x="5664237" y="0"/>
              <a:ext cx="832252" cy="8750826"/>
              <a:chOff x="0" y="0"/>
              <a:chExt cx="832250" cy="8750825"/>
            </a:xfrm>
          </p:grpSpPr>
          <p:grpSp>
            <p:nvGrpSpPr>
              <p:cNvPr id="388" name="Group"/>
              <p:cNvGrpSpPr/>
              <p:nvPr/>
            </p:nvGrpSpPr>
            <p:grpSpPr>
              <a:xfrm>
                <a:off x="0" y="2952063"/>
                <a:ext cx="832251" cy="1419094"/>
                <a:chOff x="0" y="0"/>
                <a:chExt cx="832250" cy="1419093"/>
              </a:xfrm>
            </p:grpSpPr>
            <p:sp>
              <p:nvSpPr>
                <p:cNvPr id="386" name="Oval"/>
                <p:cNvSpPr/>
                <p:nvPr/>
              </p:nvSpPr>
              <p:spPr>
                <a:xfrm>
                  <a:off x="0" y="563389"/>
                  <a:ext cx="832251" cy="855705"/>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387" name="Image" descr="Image"/>
                <p:cNvPicPr>
                  <a:picLocks noChangeAspect="1"/>
                </p:cNvPicPr>
                <p:nvPr/>
              </p:nvPicPr>
              <p:blipFill>
                <a:blip r:embed="rId3"/>
                <a:stretch>
                  <a:fillRect/>
                </a:stretch>
              </p:blipFill>
              <p:spPr>
                <a:xfrm>
                  <a:off x="173372" y="0"/>
                  <a:ext cx="485507" cy="485507"/>
                </a:xfrm>
                <a:prstGeom prst="rect">
                  <a:avLst/>
                </a:prstGeom>
                <a:ln w="12700" cap="flat">
                  <a:noFill/>
                  <a:miter lim="400000"/>
                </a:ln>
                <a:effectLst/>
              </p:spPr>
            </p:pic>
          </p:grpSp>
          <p:grpSp>
            <p:nvGrpSpPr>
              <p:cNvPr id="391" name="Group"/>
              <p:cNvGrpSpPr/>
              <p:nvPr/>
            </p:nvGrpSpPr>
            <p:grpSpPr>
              <a:xfrm>
                <a:off x="0" y="4427862"/>
                <a:ext cx="832251" cy="1399814"/>
                <a:chOff x="0" y="0"/>
                <a:chExt cx="832250" cy="1399812"/>
              </a:xfrm>
            </p:grpSpPr>
            <p:sp>
              <p:nvSpPr>
                <p:cNvPr id="389" name="Oval"/>
                <p:cNvSpPr/>
                <p:nvPr/>
              </p:nvSpPr>
              <p:spPr>
                <a:xfrm>
                  <a:off x="0" y="544107"/>
                  <a:ext cx="832251" cy="855706"/>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390" name="Image" descr="Image"/>
                <p:cNvPicPr>
                  <a:picLocks noChangeAspect="1"/>
                </p:cNvPicPr>
                <p:nvPr/>
              </p:nvPicPr>
              <p:blipFill>
                <a:blip r:embed="rId4"/>
                <a:srcRect/>
                <a:stretch>
                  <a:fillRect/>
                </a:stretch>
              </p:blipFill>
              <p:spPr>
                <a:xfrm>
                  <a:off x="180484" y="0"/>
                  <a:ext cx="471283" cy="457001"/>
                </a:xfrm>
                <a:prstGeom prst="rect">
                  <a:avLst/>
                </a:prstGeom>
                <a:ln w="12700" cap="flat">
                  <a:noFill/>
                  <a:miter lim="400000"/>
                </a:ln>
                <a:effectLst/>
              </p:spPr>
            </p:pic>
          </p:grpSp>
          <p:grpSp>
            <p:nvGrpSpPr>
              <p:cNvPr id="394" name="Group"/>
              <p:cNvGrpSpPr/>
              <p:nvPr/>
            </p:nvGrpSpPr>
            <p:grpSpPr>
              <a:xfrm>
                <a:off x="0" y="5887527"/>
                <a:ext cx="832251" cy="1431408"/>
                <a:chOff x="0" y="0"/>
                <a:chExt cx="832250" cy="1431406"/>
              </a:xfrm>
            </p:grpSpPr>
            <p:sp>
              <p:nvSpPr>
                <p:cNvPr id="392" name="Oval"/>
                <p:cNvSpPr/>
                <p:nvPr/>
              </p:nvSpPr>
              <p:spPr>
                <a:xfrm>
                  <a:off x="0" y="575702"/>
                  <a:ext cx="832251" cy="855705"/>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393" name="Image" descr="Image"/>
                <p:cNvPicPr>
                  <a:picLocks noChangeAspect="1"/>
                </p:cNvPicPr>
                <p:nvPr/>
              </p:nvPicPr>
              <p:blipFill>
                <a:blip r:embed="rId5"/>
                <a:stretch>
                  <a:fillRect/>
                </a:stretch>
              </p:blipFill>
              <p:spPr>
                <a:xfrm>
                  <a:off x="173372" y="0"/>
                  <a:ext cx="485507" cy="485507"/>
                </a:xfrm>
                <a:prstGeom prst="rect">
                  <a:avLst/>
                </a:prstGeom>
                <a:ln w="12700" cap="flat">
                  <a:noFill/>
                  <a:miter lim="400000"/>
                </a:ln>
                <a:effectLst/>
              </p:spPr>
            </p:pic>
          </p:grpSp>
          <p:grpSp>
            <p:nvGrpSpPr>
              <p:cNvPr id="397" name="Group"/>
              <p:cNvGrpSpPr/>
              <p:nvPr/>
            </p:nvGrpSpPr>
            <p:grpSpPr>
              <a:xfrm>
                <a:off x="0" y="1490487"/>
                <a:ext cx="832251" cy="1414037"/>
                <a:chOff x="0" y="0"/>
                <a:chExt cx="832250" cy="1414036"/>
              </a:xfrm>
            </p:grpSpPr>
            <p:sp>
              <p:nvSpPr>
                <p:cNvPr id="395" name="Group"/>
                <p:cNvSpPr/>
                <p:nvPr/>
              </p:nvSpPr>
              <p:spPr>
                <a:xfrm>
                  <a:off x="0" y="558331"/>
                  <a:ext cx="832251" cy="855706"/>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396" name="Image" descr="Image"/>
                <p:cNvPicPr>
                  <a:picLocks noChangeAspect="1"/>
                </p:cNvPicPr>
                <p:nvPr/>
              </p:nvPicPr>
              <p:blipFill>
                <a:blip r:embed="rId6"/>
                <a:srcRect r="5882"/>
                <a:stretch>
                  <a:fillRect/>
                </a:stretch>
              </p:blipFill>
              <p:spPr>
                <a:xfrm>
                  <a:off x="173372" y="0"/>
                  <a:ext cx="485507" cy="515851"/>
                </a:xfrm>
                <a:prstGeom prst="rect">
                  <a:avLst/>
                </a:prstGeom>
                <a:ln w="12700" cap="flat">
                  <a:noFill/>
                  <a:miter lim="400000"/>
                </a:ln>
                <a:effectLst/>
              </p:spPr>
            </p:pic>
          </p:grpSp>
          <p:grpSp>
            <p:nvGrpSpPr>
              <p:cNvPr id="400" name="Group"/>
              <p:cNvGrpSpPr/>
              <p:nvPr/>
            </p:nvGrpSpPr>
            <p:grpSpPr>
              <a:xfrm>
                <a:off x="0" y="7348442"/>
                <a:ext cx="832251" cy="1402384"/>
                <a:chOff x="0" y="0"/>
                <a:chExt cx="832250" cy="1402382"/>
              </a:xfrm>
            </p:grpSpPr>
            <p:sp>
              <p:nvSpPr>
                <p:cNvPr id="398" name="Oval"/>
                <p:cNvSpPr/>
                <p:nvPr/>
              </p:nvSpPr>
              <p:spPr>
                <a:xfrm>
                  <a:off x="0" y="546678"/>
                  <a:ext cx="832251" cy="855705"/>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399" name="Image" descr="Image"/>
                <p:cNvPicPr>
                  <a:picLocks noChangeAspect="1"/>
                </p:cNvPicPr>
                <p:nvPr/>
              </p:nvPicPr>
              <p:blipFill>
                <a:blip r:embed="rId7"/>
                <a:srcRect/>
                <a:stretch>
                  <a:fillRect/>
                </a:stretch>
              </p:blipFill>
              <p:spPr>
                <a:xfrm>
                  <a:off x="173372" y="0"/>
                  <a:ext cx="485507" cy="485507"/>
                </a:xfrm>
                <a:prstGeom prst="rect">
                  <a:avLst/>
                </a:prstGeom>
                <a:ln w="12700" cap="flat">
                  <a:noFill/>
                  <a:miter lim="400000"/>
                </a:ln>
                <a:effectLst/>
              </p:spPr>
            </p:pic>
          </p:grpSp>
          <p:grpSp>
            <p:nvGrpSpPr>
              <p:cNvPr id="403" name="Group"/>
              <p:cNvGrpSpPr/>
              <p:nvPr/>
            </p:nvGrpSpPr>
            <p:grpSpPr>
              <a:xfrm>
                <a:off x="0" y="0"/>
                <a:ext cx="832251" cy="1448006"/>
                <a:chOff x="0" y="0"/>
                <a:chExt cx="832250" cy="1448005"/>
              </a:xfrm>
            </p:grpSpPr>
            <p:sp>
              <p:nvSpPr>
                <p:cNvPr id="401" name="Group"/>
                <p:cNvSpPr/>
                <p:nvPr/>
              </p:nvSpPr>
              <p:spPr>
                <a:xfrm>
                  <a:off x="0" y="592301"/>
                  <a:ext cx="832251" cy="855705"/>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402" name="Image" descr="Image"/>
                <p:cNvPicPr>
                  <a:picLocks noChangeAspect="1"/>
                </p:cNvPicPr>
                <p:nvPr/>
              </p:nvPicPr>
              <p:blipFill>
                <a:blip r:embed="rId8"/>
                <a:stretch>
                  <a:fillRect/>
                </a:stretch>
              </p:blipFill>
              <p:spPr>
                <a:xfrm>
                  <a:off x="173372" y="0"/>
                  <a:ext cx="485507" cy="501168"/>
                </a:xfrm>
                <a:prstGeom prst="rect">
                  <a:avLst/>
                </a:prstGeom>
                <a:ln w="12700" cap="flat">
                  <a:noFill/>
                  <a:miter lim="400000"/>
                </a:ln>
                <a:effectLst/>
              </p:spPr>
            </p:pic>
          </p:grpSp>
        </p:grpSp>
        <p:grpSp>
          <p:nvGrpSpPr>
            <p:cNvPr id="412" name="Group"/>
            <p:cNvGrpSpPr/>
            <p:nvPr/>
          </p:nvGrpSpPr>
          <p:grpSpPr>
            <a:xfrm>
              <a:off x="0" y="2119513"/>
              <a:ext cx="832251" cy="5086189"/>
              <a:chOff x="0" y="0"/>
              <a:chExt cx="832250" cy="5086187"/>
            </a:xfrm>
          </p:grpSpPr>
          <p:grpSp>
            <p:nvGrpSpPr>
              <p:cNvPr id="407" name="Group"/>
              <p:cNvGrpSpPr/>
              <p:nvPr/>
            </p:nvGrpSpPr>
            <p:grpSpPr>
              <a:xfrm>
                <a:off x="0" y="0"/>
                <a:ext cx="832251" cy="1533499"/>
                <a:chOff x="0" y="0"/>
                <a:chExt cx="832250" cy="1533498"/>
              </a:xfrm>
            </p:grpSpPr>
            <p:sp>
              <p:nvSpPr>
                <p:cNvPr id="405" name="Oval"/>
                <p:cNvSpPr/>
                <p:nvPr/>
              </p:nvSpPr>
              <p:spPr>
                <a:xfrm>
                  <a:off x="0" y="677794"/>
                  <a:ext cx="832251" cy="855705"/>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406" name="Image" descr="Image"/>
                <p:cNvPicPr>
                  <a:picLocks noChangeAspect="1"/>
                </p:cNvPicPr>
                <p:nvPr/>
              </p:nvPicPr>
              <p:blipFill>
                <a:blip r:embed="rId9"/>
                <a:srcRect/>
                <a:stretch>
                  <a:fillRect/>
                </a:stretch>
              </p:blipFill>
              <p:spPr>
                <a:xfrm>
                  <a:off x="200505" y="0"/>
                  <a:ext cx="422861" cy="546195"/>
                </a:xfrm>
                <a:prstGeom prst="rect">
                  <a:avLst/>
                </a:prstGeom>
                <a:ln w="12700" cap="flat">
                  <a:noFill/>
                  <a:miter lim="400000"/>
                </a:ln>
                <a:effectLst/>
              </p:spPr>
            </p:pic>
          </p:grpSp>
          <p:grpSp>
            <p:nvGrpSpPr>
              <p:cNvPr id="410" name="Group"/>
              <p:cNvGrpSpPr/>
              <p:nvPr/>
            </p:nvGrpSpPr>
            <p:grpSpPr>
              <a:xfrm>
                <a:off x="0" y="3622147"/>
                <a:ext cx="832251" cy="1464041"/>
                <a:chOff x="0" y="0"/>
                <a:chExt cx="832250" cy="1464039"/>
              </a:xfrm>
            </p:grpSpPr>
            <p:sp>
              <p:nvSpPr>
                <p:cNvPr id="408" name="Oval"/>
                <p:cNvSpPr/>
                <p:nvPr/>
              </p:nvSpPr>
              <p:spPr>
                <a:xfrm>
                  <a:off x="0" y="608335"/>
                  <a:ext cx="832251" cy="855705"/>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409" name="Image" descr="Image"/>
                <p:cNvPicPr>
                  <a:picLocks noChangeAspect="1"/>
                </p:cNvPicPr>
                <p:nvPr/>
              </p:nvPicPr>
              <p:blipFill>
                <a:blip r:embed="rId10"/>
                <a:stretch>
                  <a:fillRect/>
                </a:stretch>
              </p:blipFill>
              <p:spPr>
                <a:xfrm>
                  <a:off x="200505" y="0"/>
                  <a:ext cx="436835" cy="520841"/>
                </a:xfrm>
                <a:prstGeom prst="rect">
                  <a:avLst/>
                </a:prstGeom>
                <a:ln w="12700" cap="flat">
                  <a:noFill/>
                  <a:miter lim="400000"/>
                </a:ln>
                <a:effectLst/>
              </p:spPr>
            </p:pic>
          </p:grpSp>
          <p:sp>
            <p:nvSpPr>
              <p:cNvPr id="411" name="Line"/>
              <p:cNvSpPr/>
              <p:nvPr/>
            </p:nvSpPr>
            <p:spPr>
              <a:xfrm flipV="1">
                <a:off x="416125" y="2013064"/>
                <a:ext cx="1" cy="1547171"/>
              </a:xfrm>
              <a:prstGeom prst="line">
                <a:avLst/>
              </a:prstGeom>
              <a:noFill/>
              <a:ln w="127000" cap="rnd">
                <a:solidFill>
                  <a:srgbClr val="000000"/>
                </a:solidFill>
                <a:custDash>
                  <a:ds d="100000" sp="200000"/>
                </a:custDash>
                <a:round/>
              </a:ln>
              <a:effectLst/>
            </p:spPr>
            <p:txBody>
              <a:bodyPr wrap="square" lIns="91439" tIns="91439" rIns="91439" bIns="91439" numCol="1" anchor="t">
                <a:noAutofit/>
              </a:bodyPr>
              <a:lstStyle/>
              <a:p>
                <a:endParaRPr/>
              </a:p>
            </p:txBody>
          </p:sp>
        </p:grpSp>
        <p:grpSp>
          <p:nvGrpSpPr>
            <p:cNvPr id="420" name="Group"/>
            <p:cNvGrpSpPr/>
            <p:nvPr/>
          </p:nvGrpSpPr>
          <p:grpSpPr>
            <a:xfrm>
              <a:off x="10741821" y="2421611"/>
              <a:ext cx="832252" cy="4844779"/>
              <a:chOff x="0" y="0"/>
              <a:chExt cx="832250" cy="4844777"/>
            </a:xfrm>
          </p:grpSpPr>
          <p:sp>
            <p:nvSpPr>
              <p:cNvPr id="413" name="Line"/>
              <p:cNvSpPr/>
              <p:nvPr/>
            </p:nvSpPr>
            <p:spPr>
              <a:xfrm flipV="1">
                <a:off x="416124" y="1771655"/>
                <a:ext cx="1" cy="1547171"/>
              </a:xfrm>
              <a:prstGeom prst="line">
                <a:avLst/>
              </a:prstGeom>
              <a:noFill/>
              <a:ln w="127000" cap="rnd">
                <a:solidFill>
                  <a:srgbClr val="000000"/>
                </a:solidFill>
                <a:custDash>
                  <a:ds d="100000" sp="200000"/>
                </a:custDash>
                <a:round/>
              </a:ln>
              <a:effectLst/>
            </p:spPr>
            <p:txBody>
              <a:bodyPr wrap="square" lIns="91439" tIns="91439" rIns="91439" bIns="91439" numCol="1" anchor="t">
                <a:noAutofit/>
              </a:bodyPr>
              <a:lstStyle/>
              <a:p>
                <a:endParaRPr/>
              </a:p>
            </p:txBody>
          </p:sp>
          <p:grpSp>
            <p:nvGrpSpPr>
              <p:cNvPr id="416" name="Group"/>
              <p:cNvGrpSpPr/>
              <p:nvPr/>
            </p:nvGrpSpPr>
            <p:grpSpPr>
              <a:xfrm>
                <a:off x="0" y="0"/>
                <a:ext cx="832251" cy="1292090"/>
                <a:chOff x="0" y="0"/>
                <a:chExt cx="832250" cy="1292089"/>
              </a:xfrm>
            </p:grpSpPr>
            <p:sp>
              <p:nvSpPr>
                <p:cNvPr id="414" name="Group"/>
                <p:cNvSpPr/>
                <p:nvPr/>
              </p:nvSpPr>
              <p:spPr>
                <a:xfrm>
                  <a:off x="0" y="436384"/>
                  <a:ext cx="832251" cy="855706"/>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415" name="Image" descr="Image"/>
                <p:cNvPicPr>
                  <a:picLocks noChangeAspect="1"/>
                </p:cNvPicPr>
                <p:nvPr/>
              </p:nvPicPr>
              <p:blipFill>
                <a:blip r:embed="rId11"/>
                <a:srcRect/>
                <a:stretch>
                  <a:fillRect/>
                </a:stretch>
              </p:blipFill>
              <p:spPr>
                <a:xfrm>
                  <a:off x="167207" y="0"/>
                  <a:ext cx="471524" cy="357707"/>
                </a:xfrm>
                <a:prstGeom prst="rect">
                  <a:avLst/>
                </a:prstGeom>
                <a:ln w="12700" cap="flat">
                  <a:noFill/>
                  <a:miter lim="400000"/>
                </a:ln>
                <a:effectLst/>
              </p:spPr>
            </p:pic>
          </p:grpSp>
          <p:grpSp>
            <p:nvGrpSpPr>
              <p:cNvPr id="419" name="Group"/>
              <p:cNvGrpSpPr/>
              <p:nvPr/>
            </p:nvGrpSpPr>
            <p:grpSpPr>
              <a:xfrm>
                <a:off x="0" y="3559189"/>
                <a:ext cx="832251" cy="1285589"/>
                <a:chOff x="0" y="0"/>
                <a:chExt cx="832250" cy="1285588"/>
              </a:xfrm>
            </p:grpSpPr>
            <p:sp>
              <p:nvSpPr>
                <p:cNvPr id="417" name="Group"/>
                <p:cNvSpPr/>
                <p:nvPr/>
              </p:nvSpPr>
              <p:spPr>
                <a:xfrm>
                  <a:off x="0" y="429884"/>
                  <a:ext cx="832251" cy="855705"/>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418" name="Image" descr="Image"/>
                <p:cNvPicPr>
                  <a:picLocks noChangeAspect="1"/>
                </p:cNvPicPr>
                <p:nvPr/>
              </p:nvPicPr>
              <p:blipFill>
                <a:blip r:embed="rId12"/>
                <a:stretch>
                  <a:fillRect/>
                </a:stretch>
              </p:blipFill>
              <p:spPr>
                <a:xfrm>
                  <a:off x="181323" y="0"/>
                  <a:ext cx="503740" cy="357492"/>
                </a:xfrm>
                <a:prstGeom prst="rect">
                  <a:avLst/>
                </a:prstGeom>
                <a:ln w="12700" cap="flat">
                  <a:noFill/>
                  <a:miter lim="400000"/>
                </a:ln>
                <a:effectLst/>
              </p:spPr>
            </p:pic>
          </p:grpSp>
        </p:grpSp>
        <p:sp>
          <p:nvSpPr>
            <p:cNvPr id="421" name="Line"/>
            <p:cNvSpPr/>
            <p:nvPr/>
          </p:nvSpPr>
          <p:spPr>
            <a:xfrm flipV="1">
              <a:off x="818312" y="1088445"/>
              <a:ext cx="4865352" cy="1922428"/>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422" name="Line"/>
            <p:cNvSpPr/>
            <p:nvPr/>
          </p:nvSpPr>
          <p:spPr>
            <a:xfrm>
              <a:off x="756681" y="3509889"/>
              <a:ext cx="4993204" cy="4580236"/>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423" name="Line"/>
            <p:cNvSpPr/>
            <p:nvPr/>
          </p:nvSpPr>
          <p:spPr>
            <a:xfrm flipV="1">
              <a:off x="746746" y="1182811"/>
              <a:ext cx="4953672" cy="5398050"/>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424" name="Line"/>
            <p:cNvSpPr/>
            <p:nvPr/>
          </p:nvSpPr>
          <p:spPr>
            <a:xfrm>
              <a:off x="805908" y="6847377"/>
              <a:ext cx="4848240" cy="1426511"/>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425" name="Line"/>
            <p:cNvSpPr/>
            <p:nvPr/>
          </p:nvSpPr>
          <p:spPr>
            <a:xfrm>
              <a:off x="6528000" y="1066152"/>
              <a:ext cx="4285416" cy="1973911"/>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426" name="Line"/>
            <p:cNvSpPr/>
            <p:nvPr/>
          </p:nvSpPr>
          <p:spPr>
            <a:xfrm>
              <a:off x="6365163" y="1292447"/>
              <a:ext cx="4458540" cy="5301364"/>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427" name="Line"/>
            <p:cNvSpPr/>
            <p:nvPr/>
          </p:nvSpPr>
          <p:spPr>
            <a:xfrm flipV="1">
              <a:off x="6415909" y="3406764"/>
              <a:ext cx="4336558" cy="4642382"/>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sp>
          <p:nvSpPr>
            <p:cNvPr id="428" name="Line"/>
            <p:cNvSpPr/>
            <p:nvPr/>
          </p:nvSpPr>
          <p:spPr>
            <a:xfrm flipV="1">
              <a:off x="6508821" y="7044041"/>
              <a:ext cx="4287680" cy="1246120"/>
            </a:xfrm>
            <a:prstGeom prst="line">
              <a:avLst/>
            </a:prstGeom>
            <a:noFill/>
            <a:ln w="25400" cap="flat">
              <a:solidFill>
                <a:srgbClr val="000000">
                  <a:alpha val="79637"/>
                </a:srgbClr>
              </a:solidFill>
              <a:prstDash val="solid"/>
              <a:round/>
              <a:tailEnd type="stealth" w="med" len="med"/>
            </a:ln>
            <a:effectLst/>
          </p:spPr>
          <p:txBody>
            <a:bodyPr wrap="square" lIns="91439" tIns="91439" rIns="91439" bIns="91439" numCol="1" anchor="t">
              <a:noAutofit/>
            </a:bodyPr>
            <a:lstStyle/>
            <a:p>
              <a:endParaRPr/>
            </a:p>
          </p:txBody>
        </p:sp>
      </p:grpSp>
      <p:grpSp>
        <p:nvGrpSpPr>
          <p:cNvPr id="433" name="Group"/>
          <p:cNvGrpSpPr/>
          <p:nvPr/>
        </p:nvGrpSpPr>
        <p:grpSpPr>
          <a:xfrm>
            <a:off x="6336698" y="10980843"/>
            <a:ext cx="12505916" cy="1253217"/>
            <a:chOff x="0" y="0"/>
            <a:chExt cx="12505914" cy="1253215"/>
          </a:xfrm>
        </p:grpSpPr>
        <p:sp>
          <p:nvSpPr>
            <p:cNvPr id="430" name="Input…"/>
            <p:cNvSpPr txBox="1"/>
            <p:nvPr/>
          </p:nvSpPr>
          <p:spPr>
            <a:xfrm>
              <a:off x="0" y="0"/>
              <a:ext cx="1444067" cy="125017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200"/>
              </a:pPr>
              <a:r>
                <a:t>Input</a:t>
              </a:r>
            </a:p>
            <a:p>
              <a:pPr>
                <a:defRPr sz="3200"/>
              </a:pPr>
              <a:r>
                <a:t>layer</a:t>
              </a:r>
            </a:p>
          </p:txBody>
        </p:sp>
        <p:sp>
          <p:nvSpPr>
            <p:cNvPr id="431" name="Output…"/>
            <p:cNvSpPr txBox="1"/>
            <p:nvPr/>
          </p:nvSpPr>
          <p:spPr>
            <a:xfrm>
              <a:off x="10701363" y="0"/>
              <a:ext cx="1804552" cy="125017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200"/>
              </a:pPr>
              <a:r>
                <a:t>Output</a:t>
              </a:r>
            </a:p>
            <a:p>
              <a:pPr>
                <a:defRPr sz="3200"/>
              </a:pPr>
              <a:r>
                <a:t>layer</a:t>
              </a:r>
            </a:p>
          </p:txBody>
        </p:sp>
        <p:sp>
          <p:nvSpPr>
            <p:cNvPr id="432" name="K-Competitive…"/>
            <p:cNvSpPr txBox="1"/>
            <p:nvPr/>
          </p:nvSpPr>
          <p:spPr>
            <a:xfrm>
              <a:off x="5369275" y="3037"/>
              <a:ext cx="3302942" cy="125017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p>
              <a:pPr>
                <a:defRPr sz="3200"/>
              </a:pPr>
              <a:r>
                <a:t>K-Competitive</a:t>
              </a:r>
            </a:p>
            <a:p>
              <a:pPr>
                <a:defRPr sz="3200"/>
              </a:pPr>
              <a:r>
                <a:t>layer</a:t>
              </a:r>
            </a:p>
          </p:txBody>
        </p:sp>
      </p:grpSp>
      <p:grpSp>
        <p:nvGrpSpPr>
          <p:cNvPr id="440" name="Group"/>
          <p:cNvGrpSpPr/>
          <p:nvPr/>
        </p:nvGrpSpPr>
        <p:grpSpPr>
          <a:xfrm>
            <a:off x="13010624" y="2360819"/>
            <a:ext cx="1006359" cy="8333486"/>
            <a:chOff x="0" y="0"/>
            <a:chExt cx="1006358" cy="8333484"/>
          </a:xfrm>
        </p:grpSpPr>
        <p:sp>
          <p:nvSpPr>
            <p:cNvPr id="434" name="0.8"/>
            <p:cNvSpPr txBox="1"/>
            <p:nvPr/>
          </p:nvSpPr>
          <p:spPr>
            <a:xfrm>
              <a:off x="77993" y="0"/>
              <a:ext cx="850372" cy="70398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4150FF"/>
                  </a:solidFill>
                </a:defRPr>
              </a:lvl1pPr>
            </a:lstStyle>
            <a:p>
              <a:r>
                <a:t>0.8</a:t>
              </a:r>
            </a:p>
          </p:txBody>
        </p:sp>
        <p:sp>
          <p:nvSpPr>
            <p:cNvPr id="435" name="0.2"/>
            <p:cNvSpPr txBox="1"/>
            <p:nvPr/>
          </p:nvSpPr>
          <p:spPr>
            <a:xfrm>
              <a:off x="77993" y="1664449"/>
              <a:ext cx="850372" cy="70398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4150FF"/>
                  </a:solidFill>
                </a:defRPr>
              </a:lvl1pPr>
            </a:lstStyle>
            <a:p>
              <a:r>
                <a:t>0.2</a:t>
              </a:r>
            </a:p>
          </p:txBody>
        </p:sp>
        <p:sp>
          <p:nvSpPr>
            <p:cNvPr id="436" name="0.1"/>
            <p:cNvSpPr txBox="1"/>
            <p:nvPr/>
          </p:nvSpPr>
          <p:spPr>
            <a:xfrm>
              <a:off x="77993" y="3149245"/>
              <a:ext cx="850372" cy="70398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4150FF"/>
                  </a:solidFill>
                </a:defRPr>
              </a:lvl1pPr>
            </a:lstStyle>
            <a:p>
              <a:r>
                <a:t>0.1</a:t>
              </a:r>
            </a:p>
          </p:txBody>
        </p:sp>
        <p:sp>
          <p:nvSpPr>
            <p:cNvPr id="437" name="-0.1"/>
            <p:cNvSpPr txBox="1"/>
            <p:nvPr/>
          </p:nvSpPr>
          <p:spPr>
            <a:xfrm>
              <a:off x="0" y="4634041"/>
              <a:ext cx="1006359" cy="70398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4150FF"/>
                  </a:solidFill>
                </a:defRPr>
              </a:lvl1pPr>
            </a:lstStyle>
            <a:p>
              <a:r>
                <a:t>-0.1</a:t>
              </a:r>
            </a:p>
          </p:txBody>
        </p:sp>
        <p:sp>
          <p:nvSpPr>
            <p:cNvPr id="438" name="-0.3"/>
            <p:cNvSpPr txBox="1"/>
            <p:nvPr/>
          </p:nvSpPr>
          <p:spPr>
            <a:xfrm>
              <a:off x="0" y="6044605"/>
              <a:ext cx="1006359" cy="70398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4150FF"/>
                  </a:solidFill>
                </a:defRPr>
              </a:lvl1pPr>
            </a:lstStyle>
            <a:p>
              <a:r>
                <a:t>-0.3</a:t>
              </a:r>
            </a:p>
          </p:txBody>
        </p:sp>
        <p:sp>
          <p:nvSpPr>
            <p:cNvPr id="439" name="-0.6"/>
            <p:cNvSpPr txBox="1"/>
            <p:nvPr/>
          </p:nvSpPr>
          <p:spPr>
            <a:xfrm>
              <a:off x="0" y="7629500"/>
              <a:ext cx="1006359" cy="70398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4150FF"/>
                  </a:solidFill>
                </a:defRPr>
              </a:lvl1pPr>
            </a:lstStyle>
            <a:p>
              <a:r>
                <a:t>-0.6</a:t>
              </a:r>
            </a:p>
          </p:txBody>
        </p:sp>
      </p:grpSp>
      <p:sp>
        <p:nvSpPr>
          <p:cNvPr id="441" name="0.3"/>
          <p:cNvSpPr txBox="1"/>
          <p:nvPr/>
        </p:nvSpPr>
        <p:spPr>
          <a:xfrm>
            <a:off x="9727610" y="5860512"/>
            <a:ext cx="850371" cy="70398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lstStyle>
            <a:lvl1pPr>
              <a:defRPr sz="2800">
                <a:solidFill>
                  <a:srgbClr val="FF282A"/>
                </a:solidFill>
              </a:defRPr>
            </a:lvl1pPr>
          </a:lstStyle>
          <a:p>
            <a:r>
              <a:t>0.3</a:t>
            </a:r>
          </a:p>
        </p:txBody>
      </p:sp>
      <p:sp>
        <p:nvSpPr>
          <p:cNvPr id="442" name="-0.4"/>
          <p:cNvSpPr txBox="1"/>
          <p:nvPr/>
        </p:nvSpPr>
        <p:spPr>
          <a:xfrm>
            <a:off x="9649616" y="6675322"/>
            <a:ext cx="1006359" cy="70398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lstStyle>
            <a:lvl1pPr>
              <a:defRPr sz="2800">
                <a:solidFill>
                  <a:srgbClr val="FF282A"/>
                </a:solidFill>
              </a:defRPr>
            </a:lvl1pPr>
          </a:lstStyle>
          <a:p>
            <a:r>
              <a:t>-0.4</a:t>
            </a:r>
          </a:p>
        </p:txBody>
      </p:sp>
      <p:grpSp>
        <p:nvGrpSpPr>
          <p:cNvPr id="453" name="Group"/>
          <p:cNvGrpSpPr/>
          <p:nvPr/>
        </p:nvGrpSpPr>
        <p:grpSpPr>
          <a:xfrm>
            <a:off x="8540481" y="3166946"/>
            <a:ext cx="3711578" cy="2986414"/>
            <a:chOff x="0" y="0"/>
            <a:chExt cx="3711576" cy="2986413"/>
          </a:xfrm>
        </p:grpSpPr>
        <p:grpSp>
          <p:nvGrpSpPr>
            <p:cNvPr id="451" name="Group"/>
            <p:cNvGrpSpPr/>
            <p:nvPr/>
          </p:nvGrpSpPr>
          <p:grpSpPr>
            <a:xfrm>
              <a:off x="1766958" y="-1"/>
              <a:ext cx="1944619" cy="2986415"/>
              <a:chOff x="0" y="0"/>
              <a:chExt cx="1944618" cy="2986413"/>
            </a:xfrm>
          </p:grpSpPr>
          <p:grpSp>
            <p:nvGrpSpPr>
              <p:cNvPr id="446" name="Group"/>
              <p:cNvGrpSpPr/>
              <p:nvPr/>
            </p:nvGrpSpPr>
            <p:grpSpPr>
              <a:xfrm>
                <a:off x="-1" y="2083109"/>
                <a:ext cx="892941" cy="903305"/>
                <a:chOff x="0" y="0"/>
                <a:chExt cx="892939" cy="903304"/>
              </a:xfrm>
            </p:grpSpPr>
            <p:sp>
              <p:nvSpPr>
                <p:cNvPr id="443" name="Oval"/>
                <p:cNvSpPr/>
                <p:nvPr/>
              </p:nvSpPr>
              <p:spPr>
                <a:xfrm>
                  <a:off x="30344" y="23799"/>
                  <a:ext cx="832252" cy="855706"/>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sp>
              <p:nvSpPr>
                <p:cNvPr id="444" name="Line"/>
                <p:cNvSpPr/>
                <p:nvPr/>
              </p:nvSpPr>
              <p:spPr>
                <a:xfrm>
                  <a:off x="0" y="451652"/>
                  <a:ext cx="892940" cy="1"/>
                </a:xfrm>
                <a:prstGeom prst="line">
                  <a:avLst/>
                </a:prstGeom>
                <a:noFill/>
                <a:ln w="50800" cap="flat">
                  <a:solidFill>
                    <a:srgbClr val="000000"/>
                  </a:solidFill>
                  <a:prstDash val="solid"/>
                  <a:miter lim="400000"/>
                </a:ln>
                <a:effectLst/>
              </p:spPr>
              <p:txBody>
                <a:bodyPr wrap="square" lIns="91439" tIns="91439" rIns="91439" bIns="91439" numCol="1" anchor="t">
                  <a:noAutofit/>
                </a:bodyPr>
                <a:lstStyle/>
                <a:p>
                  <a:endParaRPr/>
                </a:p>
              </p:txBody>
            </p:sp>
            <p:sp>
              <p:nvSpPr>
                <p:cNvPr id="445" name="Line"/>
                <p:cNvSpPr/>
                <p:nvPr/>
              </p:nvSpPr>
              <p:spPr>
                <a:xfrm flipH="1">
                  <a:off x="451803" y="0"/>
                  <a:ext cx="1" cy="903305"/>
                </a:xfrm>
                <a:prstGeom prst="line">
                  <a:avLst/>
                </a:prstGeom>
                <a:noFill/>
                <a:ln w="50800" cap="flat">
                  <a:solidFill>
                    <a:srgbClr val="000000"/>
                  </a:solidFill>
                  <a:prstDash val="solid"/>
                  <a:miter lim="400000"/>
                </a:ln>
                <a:effectLst/>
              </p:spPr>
              <p:txBody>
                <a:bodyPr wrap="square" lIns="91439" tIns="91439" rIns="91439" bIns="91439" numCol="1" anchor="t">
                  <a:noAutofit/>
                </a:bodyPr>
                <a:lstStyle/>
                <a:p>
                  <a:endParaRPr/>
                </a:p>
              </p:txBody>
            </p:sp>
          </p:grpSp>
          <p:sp>
            <p:nvSpPr>
              <p:cNvPr id="447" name="Line"/>
              <p:cNvSpPr/>
              <p:nvPr/>
            </p:nvSpPr>
            <p:spPr>
              <a:xfrm flipV="1">
                <a:off x="691325" y="-1"/>
                <a:ext cx="1253294" cy="2211488"/>
              </a:xfrm>
              <a:prstGeom prst="line">
                <a:avLst/>
              </a:prstGeom>
              <a:noFill/>
              <a:ln w="38100" cap="flat">
                <a:solidFill>
                  <a:srgbClr val="000000">
                    <a:alpha val="89637"/>
                  </a:srgbClr>
                </a:solidFill>
                <a:prstDash val="solid"/>
                <a:round/>
                <a:tailEnd type="stealth" w="med" len="med"/>
              </a:ln>
              <a:effectLst/>
            </p:spPr>
            <p:txBody>
              <a:bodyPr wrap="square" lIns="91439" tIns="91439" rIns="91439" bIns="91439" numCol="1" anchor="t">
                <a:noAutofit/>
              </a:bodyPr>
              <a:lstStyle/>
              <a:p>
                <a:endParaRPr/>
              </a:p>
            </p:txBody>
          </p:sp>
          <p:sp>
            <p:nvSpPr>
              <p:cNvPr id="448" name="Line"/>
              <p:cNvSpPr/>
              <p:nvPr/>
            </p:nvSpPr>
            <p:spPr>
              <a:xfrm flipH="1">
                <a:off x="805699" y="1286055"/>
                <a:ext cx="1081662" cy="1081661"/>
              </a:xfrm>
              <a:prstGeom prst="line">
                <a:avLst/>
              </a:prstGeom>
              <a:noFill/>
              <a:ln w="38100" cap="flat">
                <a:solidFill>
                  <a:srgbClr val="000000">
                    <a:alpha val="89637"/>
                  </a:srgbClr>
                </a:solidFill>
                <a:prstDash val="solid"/>
                <a:round/>
                <a:tailEnd type="stealth" w="med" len="med"/>
              </a:ln>
              <a:effectLst/>
            </p:spPr>
            <p:txBody>
              <a:bodyPr wrap="square" lIns="91439" tIns="91439" rIns="91439" bIns="91439" numCol="1" anchor="t">
                <a:noAutofit/>
              </a:bodyPr>
              <a:lstStyle/>
              <a:p>
                <a:endParaRPr/>
              </a:p>
            </p:txBody>
          </p:sp>
          <p:sp>
            <p:nvSpPr>
              <p:cNvPr id="449" name="Line"/>
              <p:cNvSpPr/>
              <p:nvPr/>
            </p:nvSpPr>
            <p:spPr>
              <a:xfrm flipH="1">
                <a:off x="859372" y="2534761"/>
                <a:ext cx="985045" cy="1"/>
              </a:xfrm>
              <a:prstGeom prst="line">
                <a:avLst/>
              </a:prstGeom>
              <a:noFill/>
              <a:ln w="38100" cap="flat">
                <a:solidFill>
                  <a:srgbClr val="000000">
                    <a:alpha val="89637"/>
                  </a:srgbClr>
                </a:solidFill>
                <a:prstDash val="solid"/>
                <a:round/>
                <a:tailEnd type="stealth" w="med" len="med"/>
              </a:ln>
              <a:effectLst/>
            </p:spPr>
            <p:txBody>
              <a:bodyPr wrap="square" lIns="91439" tIns="91439" rIns="91439" bIns="91439" numCol="1" anchor="t">
                <a:noAutofit/>
              </a:bodyPr>
              <a:lstStyle/>
              <a:p>
                <a:endParaRPr/>
              </a:p>
            </p:txBody>
          </p:sp>
          <p:pic>
            <p:nvPicPr>
              <p:cNvPr id="450" name="Image" descr="Image"/>
              <p:cNvPicPr>
                <a:picLocks noChangeAspect="1"/>
              </p:cNvPicPr>
              <p:nvPr/>
            </p:nvPicPr>
            <p:blipFill>
              <a:blip r:embed="rId13"/>
              <a:srcRect/>
              <a:stretch>
                <a:fillRect/>
              </a:stretch>
            </p:blipFill>
            <p:spPr>
              <a:xfrm>
                <a:off x="483240" y="1525266"/>
                <a:ext cx="411716" cy="318144"/>
              </a:xfrm>
              <a:prstGeom prst="rect">
                <a:avLst/>
              </a:prstGeom>
              <a:ln w="12700" cap="flat">
                <a:noFill/>
                <a:miter lim="400000"/>
              </a:ln>
              <a:effectLst/>
            </p:spPr>
          </p:pic>
        </p:grpSp>
        <p:pic>
          <p:nvPicPr>
            <p:cNvPr id="452" name="Image" descr="Image"/>
            <p:cNvPicPr>
              <a:picLocks noChangeAspect="1"/>
            </p:cNvPicPr>
            <p:nvPr/>
          </p:nvPicPr>
          <p:blipFill>
            <a:blip r:embed="rId14"/>
            <a:srcRect/>
            <a:stretch>
              <a:fillRect/>
            </a:stretch>
          </p:blipFill>
          <p:spPr>
            <a:xfrm>
              <a:off x="0" y="1927265"/>
              <a:ext cx="1944619" cy="332309"/>
            </a:xfrm>
            <a:prstGeom prst="rect">
              <a:avLst/>
            </a:prstGeom>
            <a:ln w="12700" cap="flat">
              <a:noFill/>
              <a:miter lim="400000"/>
            </a:ln>
            <a:effectLst/>
          </p:spPr>
        </p:pic>
      </p:grpSp>
      <p:grpSp>
        <p:nvGrpSpPr>
          <p:cNvPr id="465" name="Group"/>
          <p:cNvGrpSpPr/>
          <p:nvPr/>
        </p:nvGrpSpPr>
        <p:grpSpPr>
          <a:xfrm>
            <a:off x="8540606" y="7191550"/>
            <a:ext cx="3821846" cy="2607577"/>
            <a:chOff x="0" y="0"/>
            <a:chExt cx="3821845" cy="2607576"/>
          </a:xfrm>
        </p:grpSpPr>
        <p:grpSp>
          <p:nvGrpSpPr>
            <p:cNvPr id="463" name="Group"/>
            <p:cNvGrpSpPr/>
            <p:nvPr/>
          </p:nvGrpSpPr>
          <p:grpSpPr>
            <a:xfrm>
              <a:off x="0" y="-1"/>
              <a:ext cx="3821845" cy="2607578"/>
              <a:chOff x="0" y="0"/>
              <a:chExt cx="3821844" cy="2607576"/>
            </a:xfrm>
          </p:grpSpPr>
          <p:grpSp>
            <p:nvGrpSpPr>
              <p:cNvPr id="461" name="Group"/>
              <p:cNvGrpSpPr/>
              <p:nvPr/>
            </p:nvGrpSpPr>
            <p:grpSpPr>
              <a:xfrm>
                <a:off x="1766833" y="0"/>
                <a:ext cx="2055012" cy="2607577"/>
                <a:chOff x="0" y="0"/>
                <a:chExt cx="2055011" cy="2607576"/>
              </a:xfrm>
            </p:grpSpPr>
            <p:grpSp>
              <p:nvGrpSpPr>
                <p:cNvPr id="457" name="Group"/>
                <p:cNvGrpSpPr/>
                <p:nvPr/>
              </p:nvGrpSpPr>
              <p:grpSpPr>
                <a:xfrm>
                  <a:off x="-1" y="0"/>
                  <a:ext cx="892941" cy="903305"/>
                  <a:chOff x="0" y="0"/>
                  <a:chExt cx="892939" cy="903304"/>
                </a:xfrm>
              </p:grpSpPr>
              <p:sp>
                <p:nvSpPr>
                  <p:cNvPr id="454" name="Oval"/>
                  <p:cNvSpPr/>
                  <p:nvPr/>
                </p:nvSpPr>
                <p:spPr>
                  <a:xfrm>
                    <a:off x="30344" y="23799"/>
                    <a:ext cx="832252" cy="855706"/>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sp>
                <p:nvSpPr>
                  <p:cNvPr id="455" name="Line"/>
                  <p:cNvSpPr/>
                  <p:nvPr/>
                </p:nvSpPr>
                <p:spPr>
                  <a:xfrm>
                    <a:off x="0" y="451652"/>
                    <a:ext cx="892940" cy="1"/>
                  </a:xfrm>
                  <a:prstGeom prst="line">
                    <a:avLst/>
                  </a:prstGeom>
                  <a:noFill/>
                  <a:ln w="50800" cap="flat">
                    <a:solidFill>
                      <a:srgbClr val="000000"/>
                    </a:solidFill>
                    <a:prstDash val="solid"/>
                    <a:miter lim="400000"/>
                  </a:ln>
                  <a:effectLst/>
                </p:spPr>
                <p:txBody>
                  <a:bodyPr wrap="square" lIns="91439" tIns="91439" rIns="91439" bIns="91439" numCol="1" anchor="t">
                    <a:noAutofit/>
                  </a:bodyPr>
                  <a:lstStyle/>
                  <a:p>
                    <a:endParaRPr/>
                  </a:p>
                </p:txBody>
              </p:sp>
              <p:sp>
                <p:nvSpPr>
                  <p:cNvPr id="456" name="Line"/>
                  <p:cNvSpPr/>
                  <p:nvPr/>
                </p:nvSpPr>
                <p:spPr>
                  <a:xfrm flipH="1">
                    <a:off x="451803" y="0"/>
                    <a:ext cx="1" cy="903305"/>
                  </a:xfrm>
                  <a:prstGeom prst="line">
                    <a:avLst/>
                  </a:prstGeom>
                  <a:noFill/>
                  <a:ln w="50800" cap="flat">
                    <a:solidFill>
                      <a:srgbClr val="000000"/>
                    </a:solidFill>
                    <a:prstDash val="solid"/>
                    <a:miter lim="400000"/>
                  </a:ln>
                  <a:effectLst/>
                </p:spPr>
                <p:txBody>
                  <a:bodyPr wrap="square" lIns="91439" tIns="91439" rIns="91439" bIns="91439" numCol="1" anchor="t">
                    <a:noAutofit/>
                  </a:bodyPr>
                  <a:lstStyle/>
                  <a:p>
                    <a:endParaRPr/>
                  </a:p>
                </p:txBody>
              </p:sp>
            </p:grpSp>
            <p:sp>
              <p:nvSpPr>
                <p:cNvPr id="458" name="Line"/>
                <p:cNvSpPr/>
                <p:nvPr/>
              </p:nvSpPr>
              <p:spPr>
                <a:xfrm>
                  <a:off x="820288" y="681040"/>
                  <a:ext cx="1234724" cy="1926537"/>
                </a:xfrm>
                <a:prstGeom prst="line">
                  <a:avLst/>
                </a:prstGeom>
                <a:noFill/>
                <a:ln w="38100" cap="flat">
                  <a:solidFill>
                    <a:srgbClr val="000000">
                      <a:alpha val="89637"/>
                    </a:srgbClr>
                  </a:solidFill>
                  <a:prstDash val="solid"/>
                  <a:round/>
                  <a:tailEnd type="stealth" w="med" len="med"/>
                </a:ln>
                <a:effectLst/>
              </p:spPr>
              <p:txBody>
                <a:bodyPr wrap="square" lIns="91439" tIns="91439" rIns="91439" bIns="91439" numCol="1" anchor="t">
                  <a:noAutofit/>
                </a:bodyPr>
                <a:lstStyle/>
                <a:p>
                  <a:endParaRPr/>
                </a:p>
              </p:txBody>
            </p:sp>
            <p:sp>
              <p:nvSpPr>
                <p:cNvPr id="459" name="Line"/>
                <p:cNvSpPr/>
                <p:nvPr/>
              </p:nvSpPr>
              <p:spPr>
                <a:xfrm flipH="1">
                  <a:off x="827079" y="34139"/>
                  <a:ext cx="995419" cy="360107"/>
                </a:xfrm>
                <a:prstGeom prst="line">
                  <a:avLst/>
                </a:prstGeom>
                <a:noFill/>
                <a:ln w="38100" cap="flat">
                  <a:solidFill>
                    <a:srgbClr val="000000">
                      <a:alpha val="89637"/>
                    </a:srgbClr>
                  </a:solidFill>
                  <a:prstDash val="solid"/>
                  <a:round/>
                  <a:tailEnd type="stealth" w="med" len="med"/>
                </a:ln>
                <a:effectLst/>
              </p:spPr>
              <p:txBody>
                <a:bodyPr wrap="square" lIns="91439" tIns="91439" rIns="91439" bIns="91439" numCol="1" anchor="t">
                  <a:noAutofit/>
                </a:bodyPr>
                <a:lstStyle/>
                <a:p>
                  <a:endParaRPr/>
                </a:p>
              </p:txBody>
            </p:sp>
            <p:sp>
              <p:nvSpPr>
                <p:cNvPr id="460" name="Line"/>
                <p:cNvSpPr/>
                <p:nvPr/>
              </p:nvSpPr>
              <p:spPr>
                <a:xfrm flipH="1" flipV="1">
                  <a:off x="836026" y="496323"/>
                  <a:ext cx="1075283" cy="807703"/>
                </a:xfrm>
                <a:prstGeom prst="line">
                  <a:avLst/>
                </a:prstGeom>
                <a:noFill/>
                <a:ln w="38100" cap="flat">
                  <a:solidFill>
                    <a:srgbClr val="000000">
                      <a:alpha val="89637"/>
                    </a:srgbClr>
                  </a:solidFill>
                  <a:prstDash val="solid"/>
                  <a:round/>
                  <a:tailEnd type="stealth" w="med" len="med"/>
                </a:ln>
                <a:effectLst/>
              </p:spPr>
              <p:txBody>
                <a:bodyPr wrap="square" lIns="91439" tIns="91439" rIns="91439" bIns="91439" numCol="1" anchor="t">
                  <a:noAutofit/>
                </a:bodyPr>
                <a:lstStyle/>
                <a:p>
                  <a:endParaRPr/>
                </a:p>
              </p:txBody>
            </p:sp>
          </p:grpSp>
          <p:pic>
            <p:nvPicPr>
              <p:cNvPr id="462" name="Image" descr="Image"/>
              <p:cNvPicPr>
                <a:picLocks noChangeAspect="1"/>
              </p:cNvPicPr>
              <p:nvPr/>
            </p:nvPicPr>
            <p:blipFill>
              <a:blip r:embed="rId15"/>
              <a:stretch>
                <a:fillRect/>
              </a:stretch>
            </p:blipFill>
            <p:spPr>
              <a:xfrm>
                <a:off x="0" y="709719"/>
                <a:ext cx="1944619" cy="403153"/>
              </a:xfrm>
              <a:prstGeom prst="rect">
                <a:avLst/>
              </a:prstGeom>
              <a:ln w="12700" cap="flat">
                <a:noFill/>
                <a:miter lim="400000"/>
              </a:ln>
              <a:effectLst/>
            </p:spPr>
          </p:pic>
        </p:grpSp>
        <p:pic>
          <p:nvPicPr>
            <p:cNvPr id="464" name="Image" descr="Image"/>
            <p:cNvPicPr>
              <a:picLocks noChangeAspect="1"/>
            </p:cNvPicPr>
            <p:nvPr/>
          </p:nvPicPr>
          <p:blipFill>
            <a:blip r:embed="rId13"/>
            <a:srcRect/>
            <a:stretch>
              <a:fillRect/>
            </a:stretch>
          </p:blipFill>
          <p:spPr>
            <a:xfrm>
              <a:off x="2411908" y="972133"/>
              <a:ext cx="411716" cy="318144"/>
            </a:xfrm>
            <a:prstGeom prst="rect">
              <a:avLst/>
            </a:prstGeom>
            <a:ln w="12700" cap="flat">
              <a:noFill/>
              <a:miter lim="400000"/>
            </a:ln>
            <a:effectLst/>
          </p:spPr>
        </p:pic>
      </p:grpSp>
      <p:grpSp>
        <p:nvGrpSpPr>
          <p:cNvPr id="471" name="Group"/>
          <p:cNvGrpSpPr/>
          <p:nvPr/>
        </p:nvGrpSpPr>
        <p:grpSpPr>
          <a:xfrm>
            <a:off x="13834853" y="4024931"/>
            <a:ext cx="1103053" cy="2210569"/>
            <a:chOff x="0" y="0"/>
            <a:chExt cx="1103052" cy="2210567"/>
          </a:xfrm>
        </p:grpSpPr>
        <p:grpSp>
          <p:nvGrpSpPr>
            <p:cNvPr id="468" name="Group"/>
            <p:cNvGrpSpPr/>
            <p:nvPr/>
          </p:nvGrpSpPr>
          <p:grpSpPr>
            <a:xfrm>
              <a:off x="21976" y="0"/>
              <a:ext cx="1081077" cy="703984"/>
              <a:chOff x="0" y="0"/>
              <a:chExt cx="1081075" cy="703983"/>
            </a:xfrm>
          </p:grpSpPr>
          <p:sp>
            <p:nvSpPr>
              <p:cNvPr id="466" name="0"/>
              <p:cNvSpPr txBox="1"/>
              <p:nvPr/>
            </p:nvSpPr>
            <p:spPr>
              <a:xfrm>
                <a:off x="609472" y="0"/>
                <a:ext cx="471604" cy="70398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FF282A"/>
                    </a:solidFill>
                  </a:defRPr>
                </a:lvl1pPr>
              </a:lstStyle>
              <a:p>
                <a:r>
                  <a:t>0</a:t>
                </a:r>
              </a:p>
            </p:txBody>
          </p:sp>
          <p:sp>
            <p:nvSpPr>
              <p:cNvPr id="467" name="Line"/>
              <p:cNvSpPr/>
              <p:nvPr/>
            </p:nvSpPr>
            <p:spPr>
              <a:xfrm>
                <a:off x="0" y="270847"/>
                <a:ext cx="629837" cy="1"/>
              </a:xfrm>
              <a:prstGeom prst="line">
                <a:avLst/>
              </a:prstGeom>
              <a:noFill/>
              <a:ln w="25400" cap="flat">
                <a:solidFill>
                  <a:srgbClr val="FF2B28"/>
                </a:solidFill>
                <a:prstDash val="solid"/>
                <a:round/>
                <a:tailEnd type="triangle" w="med" len="med"/>
              </a:ln>
              <a:effectLst/>
            </p:spPr>
            <p:txBody>
              <a:bodyPr wrap="square" lIns="91439" tIns="91439" rIns="91439" bIns="91439" numCol="1" anchor="t">
                <a:noAutofit/>
              </a:bodyPr>
              <a:lstStyle/>
              <a:p>
                <a:endParaRPr/>
              </a:p>
            </p:txBody>
          </p:sp>
        </p:grpSp>
        <p:sp>
          <p:nvSpPr>
            <p:cNvPr id="469" name="0"/>
            <p:cNvSpPr txBox="1"/>
            <p:nvPr/>
          </p:nvSpPr>
          <p:spPr>
            <a:xfrm>
              <a:off x="631449" y="1506583"/>
              <a:ext cx="471604" cy="70398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FF282A"/>
                  </a:solidFill>
                </a:defRPr>
              </a:lvl1pPr>
            </a:lstStyle>
            <a:p>
              <a:r>
                <a:t>0</a:t>
              </a:r>
            </a:p>
          </p:txBody>
        </p:sp>
        <p:sp>
          <p:nvSpPr>
            <p:cNvPr id="470" name="Line"/>
            <p:cNvSpPr/>
            <p:nvPr/>
          </p:nvSpPr>
          <p:spPr>
            <a:xfrm>
              <a:off x="0" y="1799532"/>
              <a:ext cx="629837" cy="1"/>
            </a:xfrm>
            <a:prstGeom prst="line">
              <a:avLst/>
            </a:prstGeom>
            <a:noFill/>
            <a:ln w="25400" cap="flat">
              <a:solidFill>
                <a:srgbClr val="FF2B28"/>
              </a:solidFill>
              <a:prstDash val="solid"/>
              <a:round/>
              <a:tailEnd type="triangle" w="med" len="med"/>
            </a:ln>
            <a:effectLst/>
          </p:spPr>
          <p:txBody>
            <a:bodyPr wrap="square" lIns="91439" tIns="91439" rIns="91439" bIns="91439" numCol="1" anchor="t">
              <a:noAutofit/>
            </a:bodyPr>
            <a:lstStyle/>
            <a:p>
              <a:endParaRPr/>
            </a:p>
          </p:txBody>
        </p:sp>
      </p:grpSp>
      <p:grpSp>
        <p:nvGrpSpPr>
          <p:cNvPr id="476" name="Group"/>
          <p:cNvGrpSpPr/>
          <p:nvPr/>
        </p:nvGrpSpPr>
        <p:grpSpPr>
          <a:xfrm>
            <a:off x="13864680" y="7004232"/>
            <a:ext cx="1073226" cy="2074833"/>
            <a:chOff x="0" y="0"/>
            <a:chExt cx="1073224" cy="2074832"/>
          </a:xfrm>
        </p:grpSpPr>
        <p:sp>
          <p:nvSpPr>
            <p:cNvPr id="472" name="0"/>
            <p:cNvSpPr txBox="1"/>
            <p:nvPr/>
          </p:nvSpPr>
          <p:spPr>
            <a:xfrm>
              <a:off x="601622" y="0"/>
              <a:ext cx="471603" cy="70398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FF282A"/>
                  </a:solidFill>
                </a:defRPr>
              </a:lvl1pPr>
            </a:lstStyle>
            <a:p>
              <a:r>
                <a:t>0</a:t>
              </a:r>
            </a:p>
          </p:txBody>
        </p:sp>
        <p:sp>
          <p:nvSpPr>
            <p:cNvPr id="473" name="Line"/>
            <p:cNvSpPr/>
            <p:nvPr/>
          </p:nvSpPr>
          <p:spPr>
            <a:xfrm>
              <a:off x="0" y="293929"/>
              <a:ext cx="629837" cy="1"/>
            </a:xfrm>
            <a:prstGeom prst="line">
              <a:avLst/>
            </a:prstGeom>
            <a:noFill/>
            <a:ln w="25400" cap="flat">
              <a:solidFill>
                <a:srgbClr val="FF2B28"/>
              </a:solidFill>
              <a:prstDash val="solid"/>
              <a:round/>
              <a:tailEnd type="triangle" w="med" len="med"/>
            </a:ln>
            <a:effectLst/>
          </p:spPr>
          <p:txBody>
            <a:bodyPr wrap="square" lIns="91439" tIns="91439" rIns="91439" bIns="91439" numCol="1" anchor="t">
              <a:noAutofit/>
            </a:bodyPr>
            <a:lstStyle/>
            <a:p>
              <a:endParaRPr/>
            </a:p>
          </p:txBody>
        </p:sp>
        <p:sp>
          <p:nvSpPr>
            <p:cNvPr id="474" name="0"/>
            <p:cNvSpPr txBox="1"/>
            <p:nvPr/>
          </p:nvSpPr>
          <p:spPr>
            <a:xfrm>
              <a:off x="601622" y="1370848"/>
              <a:ext cx="471603" cy="70398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FF282A"/>
                  </a:solidFill>
                </a:defRPr>
              </a:lvl1pPr>
            </a:lstStyle>
            <a:p>
              <a:r>
                <a:t>0</a:t>
              </a:r>
            </a:p>
          </p:txBody>
        </p:sp>
        <p:sp>
          <p:nvSpPr>
            <p:cNvPr id="475" name="Line"/>
            <p:cNvSpPr/>
            <p:nvPr/>
          </p:nvSpPr>
          <p:spPr>
            <a:xfrm>
              <a:off x="0" y="1672040"/>
              <a:ext cx="629837" cy="1"/>
            </a:xfrm>
            <a:prstGeom prst="line">
              <a:avLst/>
            </a:prstGeom>
            <a:noFill/>
            <a:ln w="25400" cap="flat">
              <a:solidFill>
                <a:srgbClr val="FF2B28"/>
              </a:solidFill>
              <a:prstDash val="solid"/>
              <a:round/>
              <a:tailEnd type="triangle" w="med" len="med"/>
            </a:ln>
            <a:effectLst/>
          </p:spPr>
          <p:txBody>
            <a:bodyPr wrap="square" lIns="91439" tIns="91439" rIns="91439" bIns="91439" numCol="1" anchor="t">
              <a:noAutofit/>
            </a:bodyPr>
            <a:lstStyle/>
            <a:p>
              <a:endParaRPr/>
            </a:p>
          </p:txBody>
        </p:sp>
      </p:grpSp>
      <p:grpSp>
        <p:nvGrpSpPr>
          <p:cNvPr id="479" name="Group"/>
          <p:cNvGrpSpPr/>
          <p:nvPr/>
        </p:nvGrpSpPr>
        <p:grpSpPr>
          <a:xfrm>
            <a:off x="11099514" y="4488086"/>
            <a:ext cx="1051248" cy="1204760"/>
            <a:chOff x="11773" y="35085"/>
            <a:chExt cx="1051246" cy="1204759"/>
          </a:xfrm>
        </p:grpSpPr>
        <p:sp>
          <p:nvSpPr>
            <p:cNvPr id="477" name="Line"/>
            <p:cNvSpPr/>
            <p:nvPr/>
          </p:nvSpPr>
          <p:spPr>
            <a:xfrm flipH="1">
              <a:off x="11773" y="35085"/>
              <a:ext cx="1047920" cy="1062782"/>
            </a:xfrm>
            <a:prstGeom prst="line">
              <a:avLst/>
            </a:prstGeom>
            <a:noFill/>
            <a:ln w="50800" cap="flat">
              <a:solidFill>
                <a:srgbClr val="FF2E00">
                  <a:alpha val="89637"/>
                </a:srgbClr>
              </a:solidFill>
              <a:prstDash val="solid"/>
              <a:round/>
              <a:tailEnd type="stealth" w="med" len="med"/>
            </a:ln>
            <a:effectLst/>
          </p:spPr>
          <p:txBody>
            <a:bodyPr wrap="square" lIns="91439" tIns="91439" rIns="91439" bIns="91439" numCol="1" anchor="t">
              <a:noAutofit/>
            </a:bodyPr>
            <a:lstStyle/>
            <a:p>
              <a:endParaRPr/>
            </a:p>
          </p:txBody>
        </p:sp>
        <p:sp>
          <p:nvSpPr>
            <p:cNvPr id="478" name="Line"/>
            <p:cNvSpPr/>
            <p:nvPr/>
          </p:nvSpPr>
          <p:spPr>
            <a:xfrm flipH="1">
              <a:off x="59138" y="1239765"/>
              <a:ext cx="1003883" cy="80"/>
            </a:xfrm>
            <a:prstGeom prst="line">
              <a:avLst/>
            </a:prstGeom>
            <a:noFill/>
            <a:ln w="50800" cap="flat">
              <a:solidFill>
                <a:srgbClr val="FF2E00">
                  <a:alpha val="89637"/>
                </a:srgbClr>
              </a:solidFill>
              <a:prstDash val="solid"/>
              <a:round/>
              <a:tailEnd type="stealth" w="med" len="med"/>
            </a:ln>
            <a:effectLst/>
          </p:spPr>
          <p:txBody>
            <a:bodyPr wrap="square" lIns="91439" tIns="91439" rIns="91439" bIns="91439" numCol="1" anchor="t">
              <a:noAutofit/>
            </a:bodyPr>
            <a:lstStyle/>
            <a:p>
              <a:endParaRPr/>
            </a:p>
          </p:txBody>
        </p:sp>
      </p:grpSp>
      <p:sp>
        <p:nvSpPr>
          <p:cNvPr id="480" name="Line"/>
          <p:cNvSpPr/>
          <p:nvPr/>
        </p:nvSpPr>
        <p:spPr>
          <a:xfrm flipV="1">
            <a:off x="11013817" y="3149569"/>
            <a:ext cx="1255479" cy="2201162"/>
          </a:xfrm>
          <a:prstGeom prst="line">
            <a:avLst/>
          </a:prstGeom>
          <a:ln w="50800">
            <a:solidFill>
              <a:srgbClr val="FF2E00">
                <a:alpha val="89637"/>
              </a:srgbClr>
            </a:solidFill>
            <a:tailEnd type="stealth"/>
          </a:ln>
        </p:spPr>
        <p:txBody>
          <a:bodyPr tIns="91439" bIns="91439"/>
          <a:lstStyle/>
          <a:p>
            <a:endParaRPr/>
          </a:p>
        </p:txBody>
      </p:sp>
      <p:grpSp>
        <p:nvGrpSpPr>
          <p:cNvPr id="483" name="Group"/>
          <p:cNvGrpSpPr/>
          <p:nvPr/>
        </p:nvGrpSpPr>
        <p:grpSpPr>
          <a:xfrm>
            <a:off x="11123354" y="7216768"/>
            <a:ext cx="1070761" cy="1261309"/>
            <a:chOff x="0" y="0"/>
            <a:chExt cx="1070759" cy="1261308"/>
          </a:xfrm>
        </p:grpSpPr>
        <p:sp>
          <p:nvSpPr>
            <p:cNvPr id="481" name="Line"/>
            <p:cNvSpPr/>
            <p:nvPr/>
          </p:nvSpPr>
          <p:spPr>
            <a:xfrm flipH="1">
              <a:off x="0" y="0"/>
              <a:ext cx="1010502" cy="378433"/>
            </a:xfrm>
            <a:prstGeom prst="line">
              <a:avLst/>
            </a:prstGeom>
            <a:noFill/>
            <a:ln w="50800" cap="flat">
              <a:solidFill>
                <a:srgbClr val="FF2E00">
                  <a:alpha val="89637"/>
                </a:srgbClr>
              </a:solidFill>
              <a:prstDash val="solid"/>
              <a:round/>
              <a:tailEnd type="stealth" w="med" len="med"/>
            </a:ln>
            <a:effectLst/>
          </p:spPr>
          <p:txBody>
            <a:bodyPr wrap="square" lIns="91439" tIns="91439" rIns="91439" bIns="91439" numCol="1" anchor="t">
              <a:noAutofit/>
            </a:bodyPr>
            <a:lstStyle/>
            <a:p>
              <a:endParaRPr/>
            </a:p>
          </p:txBody>
        </p:sp>
        <p:sp>
          <p:nvSpPr>
            <p:cNvPr id="482" name="Line"/>
            <p:cNvSpPr/>
            <p:nvPr/>
          </p:nvSpPr>
          <p:spPr>
            <a:xfrm flipH="1" flipV="1">
              <a:off x="2727" y="439427"/>
              <a:ext cx="1068033" cy="821882"/>
            </a:xfrm>
            <a:prstGeom prst="line">
              <a:avLst/>
            </a:prstGeom>
            <a:noFill/>
            <a:ln w="50800" cap="flat">
              <a:solidFill>
                <a:srgbClr val="FF2E00">
                  <a:alpha val="89637"/>
                </a:srgbClr>
              </a:solidFill>
              <a:prstDash val="solid"/>
              <a:round/>
              <a:tailEnd type="stealth" w="med" len="med"/>
            </a:ln>
            <a:effectLst/>
          </p:spPr>
          <p:txBody>
            <a:bodyPr wrap="square" lIns="91439" tIns="91439" rIns="91439" bIns="91439" numCol="1" anchor="t">
              <a:noAutofit/>
            </a:bodyPr>
            <a:lstStyle/>
            <a:p>
              <a:endParaRPr/>
            </a:p>
          </p:txBody>
        </p:sp>
      </p:grpSp>
      <p:sp>
        <p:nvSpPr>
          <p:cNvPr id="484" name="Line"/>
          <p:cNvSpPr/>
          <p:nvPr/>
        </p:nvSpPr>
        <p:spPr>
          <a:xfrm>
            <a:off x="11131277" y="7865884"/>
            <a:ext cx="1231159" cy="1931179"/>
          </a:xfrm>
          <a:prstGeom prst="line">
            <a:avLst/>
          </a:prstGeom>
          <a:ln w="50800">
            <a:solidFill>
              <a:srgbClr val="FF2E00">
                <a:alpha val="89637"/>
              </a:srgbClr>
            </a:solidFill>
            <a:tailEnd type="stealth"/>
          </a:ln>
        </p:spPr>
        <p:txBody>
          <a:bodyPr tIns="91439" bIns="91439"/>
          <a:lstStyle/>
          <a:p>
            <a:endParaRPr/>
          </a:p>
        </p:txBody>
      </p:sp>
      <p:grpSp>
        <p:nvGrpSpPr>
          <p:cNvPr id="489" name="Group"/>
          <p:cNvGrpSpPr/>
          <p:nvPr/>
        </p:nvGrpSpPr>
        <p:grpSpPr>
          <a:xfrm>
            <a:off x="12851783" y="2892711"/>
            <a:ext cx="4447608" cy="7230534"/>
            <a:chOff x="0" y="-16933"/>
            <a:chExt cx="4447607" cy="7230533"/>
          </a:xfrm>
        </p:grpSpPr>
        <p:sp>
          <p:nvSpPr>
            <p:cNvPr id="485" name="Line"/>
            <p:cNvSpPr/>
            <p:nvPr/>
          </p:nvSpPr>
          <p:spPr>
            <a:xfrm>
              <a:off x="129579" y="-16934"/>
              <a:ext cx="4318029" cy="1978522"/>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sp>
          <p:nvSpPr>
            <p:cNvPr id="486" name="Line"/>
            <p:cNvSpPr/>
            <p:nvPr/>
          </p:nvSpPr>
          <p:spPr>
            <a:xfrm flipV="1">
              <a:off x="27979" y="2356213"/>
              <a:ext cx="4324644" cy="4620321"/>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sp>
          <p:nvSpPr>
            <p:cNvPr id="487" name="Line"/>
            <p:cNvSpPr/>
            <p:nvPr/>
          </p:nvSpPr>
          <p:spPr>
            <a:xfrm flipV="1">
              <a:off x="113373" y="5968173"/>
              <a:ext cx="4275961" cy="1245428"/>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sp>
          <p:nvSpPr>
            <p:cNvPr id="488" name="Line"/>
            <p:cNvSpPr/>
            <p:nvPr/>
          </p:nvSpPr>
          <p:spPr>
            <a:xfrm>
              <a:off x="0" y="223969"/>
              <a:ext cx="4437554" cy="5278340"/>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grpSp>
      <p:grpSp>
        <p:nvGrpSpPr>
          <p:cNvPr id="492" name="Group"/>
          <p:cNvGrpSpPr/>
          <p:nvPr/>
        </p:nvGrpSpPr>
        <p:grpSpPr>
          <a:xfrm>
            <a:off x="10976878" y="3163148"/>
            <a:ext cx="1384595" cy="6625366"/>
            <a:chOff x="-31750" y="0"/>
            <a:chExt cx="1384593" cy="6625365"/>
          </a:xfrm>
        </p:grpSpPr>
        <p:sp>
          <p:nvSpPr>
            <p:cNvPr id="490" name="Line"/>
            <p:cNvSpPr/>
            <p:nvPr/>
          </p:nvSpPr>
          <p:spPr>
            <a:xfrm flipV="1">
              <a:off x="-31751" y="0"/>
              <a:ext cx="1279952" cy="2237813"/>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sp>
          <p:nvSpPr>
            <p:cNvPr id="491" name="Line"/>
            <p:cNvSpPr/>
            <p:nvPr/>
          </p:nvSpPr>
          <p:spPr>
            <a:xfrm>
              <a:off x="111918" y="4674096"/>
              <a:ext cx="1240926" cy="1951270"/>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grpSp>
      <p:grpSp>
        <p:nvGrpSpPr>
          <p:cNvPr id="498" name="Group"/>
          <p:cNvGrpSpPr/>
          <p:nvPr/>
        </p:nvGrpSpPr>
        <p:grpSpPr>
          <a:xfrm>
            <a:off x="11138921" y="4465857"/>
            <a:ext cx="1099871" cy="4045605"/>
            <a:chOff x="-307" y="33866"/>
            <a:chExt cx="1099869" cy="4045603"/>
          </a:xfrm>
        </p:grpSpPr>
        <p:grpSp>
          <p:nvGrpSpPr>
            <p:cNvPr id="495" name="Group"/>
            <p:cNvGrpSpPr/>
            <p:nvPr/>
          </p:nvGrpSpPr>
          <p:grpSpPr>
            <a:xfrm>
              <a:off x="-308" y="33866"/>
              <a:ext cx="1038628" cy="1237664"/>
              <a:chOff x="5" y="33866"/>
              <a:chExt cx="1038627" cy="1237662"/>
            </a:xfrm>
          </p:grpSpPr>
          <p:sp>
            <p:nvSpPr>
              <p:cNvPr id="493" name="Line"/>
              <p:cNvSpPr/>
              <p:nvPr/>
            </p:nvSpPr>
            <p:spPr>
              <a:xfrm flipH="1">
                <a:off x="5" y="33866"/>
                <a:ext cx="1034867" cy="1034399"/>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sp>
            <p:nvSpPr>
              <p:cNvPr id="494" name="Line"/>
              <p:cNvSpPr/>
              <p:nvPr/>
            </p:nvSpPr>
            <p:spPr>
              <a:xfrm flipH="1">
                <a:off x="50804" y="1257932"/>
                <a:ext cx="987829" cy="13598"/>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grpSp>
        <p:sp>
          <p:nvSpPr>
            <p:cNvPr id="496" name="Line"/>
            <p:cNvSpPr/>
            <p:nvPr/>
          </p:nvSpPr>
          <p:spPr>
            <a:xfrm flipH="1" flipV="1">
              <a:off x="51775" y="3284297"/>
              <a:ext cx="1047788" cy="795174"/>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sp>
          <p:nvSpPr>
            <p:cNvPr id="497" name="Line"/>
            <p:cNvSpPr/>
            <p:nvPr/>
          </p:nvSpPr>
          <p:spPr>
            <a:xfrm flipH="1">
              <a:off x="52698" y="2791677"/>
              <a:ext cx="949429" cy="337377"/>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grpSp>
      <p:grpSp>
        <p:nvGrpSpPr>
          <p:cNvPr id="503" name="Group"/>
          <p:cNvGrpSpPr/>
          <p:nvPr/>
        </p:nvGrpSpPr>
        <p:grpSpPr>
          <a:xfrm>
            <a:off x="7195321" y="2939178"/>
            <a:ext cx="5033727" cy="7180463"/>
            <a:chOff x="0" y="0"/>
            <a:chExt cx="5033726" cy="7180462"/>
          </a:xfrm>
        </p:grpSpPr>
        <p:sp>
          <p:nvSpPr>
            <p:cNvPr id="499" name="Line"/>
            <p:cNvSpPr/>
            <p:nvPr/>
          </p:nvSpPr>
          <p:spPr>
            <a:xfrm flipV="1">
              <a:off x="50799" y="-1"/>
              <a:ext cx="4890721" cy="1918739"/>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sp>
          <p:nvSpPr>
            <p:cNvPr id="500" name="Line"/>
            <p:cNvSpPr/>
            <p:nvPr/>
          </p:nvSpPr>
          <p:spPr>
            <a:xfrm flipV="1">
              <a:off x="33866" y="100872"/>
              <a:ext cx="4938411" cy="5362092"/>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sp>
          <p:nvSpPr>
            <p:cNvPr id="501" name="Line"/>
            <p:cNvSpPr/>
            <p:nvPr/>
          </p:nvSpPr>
          <p:spPr>
            <a:xfrm>
              <a:off x="0" y="2375937"/>
              <a:ext cx="5033727" cy="4596827"/>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sp>
          <p:nvSpPr>
            <p:cNvPr id="502" name="Line"/>
            <p:cNvSpPr/>
            <p:nvPr/>
          </p:nvSpPr>
          <p:spPr>
            <a:xfrm>
              <a:off x="105370" y="5746133"/>
              <a:ext cx="4836150" cy="1434330"/>
            </a:xfrm>
            <a:prstGeom prst="line">
              <a:avLst/>
            </a:prstGeom>
            <a:noFill/>
            <a:ln w="63500" cap="flat">
              <a:solidFill>
                <a:srgbClr val="FF40DC">
                  <a:alpha val="79637"/>
                </a:srgbClr>
              </a:solidFill>
              <a:prstDash val="solid"/>
              <a:round/>
              <a:headEnd type="stealth" w="med" len="med"/>
            </a:ln>
            <a:effectLst/>
          </p:spPr>
          <p:txBody>
            <a:bodyPr wrap="square" lIns="91439" tIns="91439" rIns="91439" bIns="91439" numCol="1" anchor="t">
              <a:noAutofit/>
            </a:bodyPr>
            <a:lstStyle/>
            <a:p>
              <a:endParaRPr/>
            </a:p>
          </p:txBody>
        </p:sp>
      </p:grpSp>
      <p:grpSp>
        <p:nvGrpSpPr>
          <p:cNvPr id="524" name="Group"/>
          <p:cNvGrpSpPr/>
          <p:nvPr/>
        </p:nvGrpSpPr>
        <p:grpSpPr>
          <a:xfrm>
            <a:off x="8540481" y="1837091"/>
            <a:ext cx="4429973" cy="4371157"/>
            <a:chOff x="0" y="0"/>
            <a:chExt cx="4429971" cy="4371156"/>
          </a:xfrm>
        </p:grpSpPr>
        <p:grpSp>
          <p:nvGrpSpPr>
            <p:cNvPr id="506" name="Group"/>
            <p:cNvGrpSpPr/>
            <p:nvPr/>
          </p:nvGrpSpPr>
          <p:grpSpPr>
            <a:xfrm>
              <a:off x="3597720" y="2952063"/>
              <a:ext cx="832252" cy="1419094"/>
              <a:chOff x="0" y="0"/>
              <a:chExt cx="832250" cy="1419093"/>
            </a:xfrm>
          </p:grpSpPr>
          <p:sp>
            <p:nvSpPr>
              <p:cNvPr id="504" name="Oval"/>
              <p:cNvSpPr/>
              <p:nvPr/>
            </p:nvSpPr>
            <p:spPr>
              <a:xfrm>
                <a:off x="0" y="563389"/>
                <a:ext cx="832251" cy="855705"/>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505" name="Image" descr="Image"/>
              <p:cNvPicPr>
                <a:picLocks noChangeAspect="1"/>
              </p:cNvPicPr>
              <p:nvPr/>
            </p:nvPicPr>
            <p:blipFill>
              <a:blip r:embed="rId3"/>
              <a:stretch>
                <a:fillRect/>
              </a:stretch>
            </p:blipFill>
            <p:spPr>
              <a:xfrm>
                <a:off x="173372" y="0"/>
                <a:ext cx="485507" cy="485507"/>
              </a:xfrm>
              <a:prstGeom prst="rect">
                <a:avLst/>
              </a:prstGeom>
              <a:ln w="12700" cap="flat">
                <a:noFill/>
                <a:miter lim="400000"/>
              </a:ln>
              <a:effectLst/>
            </p:spPr>
          </p:pic>
        </p:grpSp>
        <p:grpSp>
          <p:nvGrpSpPr>
            <p:cNvPr id="509" name="Group"/>
            <p:cNvGrpSpPr/>
            <p:nvPr/>
          </p:nvGrpSpPr>
          <p:grpSpPr>
            <a:xfrm>
              <a:off x="3597720" y="1490487"/>
              <a:ext cx="832252" cy="1414038"/>
              <a:chOff x="0" y="0"/>
              <a:chExt cx="832250" cy="1414036"/>
            </a:xfrm>
          </p:grpSpPr>
          <p:sp>
            <p:nvSpPr>
              <p:cNvPr id="507" name="Group"/>
              <p:cNvSpPr/>
              <p:nvPr/>
            </p:nvSpPr>
            <p:spPr>
              <a:xfrm>
                <a:off x="0" y="558331"/>
                <a:ext cx="832251" cy="855706"/>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508" name="Image" descr="Image"/>
              <p:cNvPicPr>
                <a:picLocks noChangeAspect="1"/>
              </p:cNvPicPr>
              <p:nvPr/>
            </p:nvPicPr>
            <p:blipFill>
              <a:blip r:embed="rId6"/>
              <a:srcRect r="5882"/>
              <a:stretch>
                <a:fillRect/>
              </a:stretch>
            </p:blipFill>
            <p:spPr>
              <a:xfrm>
                <a:off x="173372" y="0"/>
                <a:ext cx="485507" cy="515851"/>
              </a:xfrm>
              <a:prstGeom prst="rect">
                <a:avLst/>
              </a:prstGeom>
              <a:ln w="12700" cap="flat">
                <a:noFill/>
                <a:miter lim="400000"/>
              </a:ln>
              <a:effectLst/>
            </p:spPr>
          </p:pic>
        </p:grpSp>
        <p:grpSp>
          <p:nvGrpSpPr>
            <p:cNvPr id="512" name="Group"/>
            <p:cNvGrpSpPr/>
            <p:nvPr/>
          </p:nvGrpSpPr>
          <p:grpSpPr>
            <a:xfrm>
              <a:off x="3597720" y="0"/>
              <a:ext cx="832252" cy="1448006"/>
              <a:chOff x="0" y="0"/>
              <a:chExt cx="832250" cy="1448005"/>
            </a:xfrm>
          </p:grpSpPr>
          <p:sp>
            <p:nvSpPr>
              <p:cNvPr id="510" name="Group"/>
              <p:cNvSpPr/>
              <p:nvPr/>
            </p:nvSpPr>
            <p:spPr>
              <a:xfrm>
                <a:off x="0" y="592301"/>
                <a:ext cx="832251" cy="855705"/>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pic>
            <p:nvPicPr>
              <p:cNvPr id="511" name="Image" descr="Image"/>
              <p:cNvPicPr>
                <a:picLocks noChangeAspect="1"/>
              </p:cNvPicPr>
              <p:nvPr/>
            </p:nvPicPr>
            <p:blipFill>
              <a:blip r:embed="rId8"/>
              <a:stretch>
                <a:fillRect/>
              </a:stretch>
            </p:blipFill>
            <p:spPr>
              <a:xfrm>
                <a:off x="173372" y="0"/>
                <a:ext cx="485507" cy="501168"/>
              </a:xfrm>
              <a:prstGeom prst="rect">
                <a:avLst/>
              </a:prstGeom>
              <a:ln w="12700" cap="flat">
                <a:noFill/>
                <a:miter lim="400000"/>
              </a:ln>
              <a:effectLst/>
            </p:spPr>
          </p:pic>
        </p:grpSp>
        <p:grpSp>
          <p:nvGrpSpPr>
            <p:cNvPr id="523" name="Group"/>
            <p:cNvGrpSpPr/>
            <p:nvPr/>
          </p:nvGrpSpPr>
          <p:grpSpPr>
            <a:xfrm>
              <a:off x="0" y="1329854"/>
              <a:ext cx="3711577" cy="2986415"/>
              <a:chOff x="-1219200" y="0"/>
              <a:chExt cx="3711576" cy="2986413"/>
            </a:xfrm>
          </p:grpSpPr>
          <p:grpSp>
            <p:nvGrpSpPr>
              <p:cNvPr id="521" name="Group"/>
              <p:cNvGrpSpPr/>
              <p:nvPr/>
            </p:nvGrpSpPr>
            <p:grpSpPr>
              <a:xfrm>
                <a:off x="547758" y="-1"/>
                <a:ext cx="1944619" cy="2986415"/>
                <a:chOff x="0" y="0"/>
                <a:chExt cx="1944618" cy="2986413"/>
              </a:xfrm>
            </p:grpSpPr>
            <p:sp>
              <p:nvSpPr>
                <p:cNvPr id="513" name="Line"/>
                <p:cNvSpPr/>
                <p:nvPr/>
              </p:nvSpPr>
              <p:spPr>
                <a:xfrm flipV="1">
                  <a:off x="691325" y="-1"/>
                  <a:ext cx="1253294" cy="2211488"/>
                </a:xfrm>
                <a:prstGeom prst="line">
                  <a:avLst/>
                </a:prstGeom>
                <a:noFill/>
                <a:ln w="38100" cap="flat">
                  <a:solidFill>
                    <a:srgbClr val="000000">
                      <a:alpha val="89637"/>
                    </a:srgbClr>
                  </a:solidFill>
                  <a:prstDash val="solid"/>
                  <a:round/>
                  <a:tailEnd type="stealth" w="med" len="med"/>
                </a:ln>
                <a:effectLst/>
              </p:spPr>
              <p:txBody>
                <a:bodyPr wrap="square" lIns="91439" tIns="91439" rIns="91439" bIns="91439" numCol="1" anchor="t">
                  <a:noAutofit/>
                </a:bodyPr>
                <a:lstStyle/>
                <a:p>
                  <a:endParaRPr/>
                </a:p>
              </p:txBody>
            </p:sp>
            <p:grpSp>
              <p:nvGrpSpPr>
                <p:cNvPr id="517" name="Group"/>
                <p:cNvGrpSpPr/>
                <p:nvPr/>
              </p:nvGrpSpPr>
              <p:grpSpPr>
                <a:xfrm>
                  <a:off x="-1" y="2083109"/>
                  <a:ext cx="892941" cy="903305"/>
                  <a:chOff x="0" y="0"/>
                  <a:chExt cx="892939" cy="903304"/>
                </a:xfrm>
              </p:grpSpPr>
              <p:sp>
                <p:nvSpPr>
                  <p:cNvPr id="514" name="Oval"/>
                  <p:cNvSpPr/>
                  <p:nvPr/>
                </p:nvSpPr>
                <p:spPr>
                  <a:xfrm>
                    <a:off x="30344" y="23799"/>
                    <a:ext cx="832252" cy="855706"/>
                  </a:xfrm>
                  <a:prstGeom prst="ellipse">
                    <a:avLst/>
                  </a:prstGeom>
                  <a:noFill/>
                  <a:ln w="50800" cap="flat">
                    <a:solidFill>
                      <a:srgbClr val="000000"/>
                    </a:solidFill>
                    <a:prstDash val="solid"/>
                    <a:miter lim="400000"/>
                  </a:ln>
                  <a:effectLst/>
                </p:spPr>
                <p:txBody>
                  <a:bodyPr wrap="square" lIns="91439" tIns="91439" rIns="91439" bIns="91439" numCol="1" anchor="ctr">
                    <a:noAutofit/>
                  </a:bodyPr>
                  <a:lstStyle/>
                  <a:p>
                    <a:endParaRPr/>
                  </a:p>
                </p:txBody>
              </p:sp>
              <p:sp>
                <p:nvSpPr>
                  <p:cNvPr id="515" name="Line"/>
                  <p:cNvSpPr/>
                  <p:nvPr/>
                </p:nvSpPr>
                <p:spPr>
                  <a:xfrm>
                    <a:off x="0" y="451652"/>
                    <a:ext cx="892940" cy="1"/>
                  </a:xfrm>
                  <a:prstGeom prst="line">
                    <a:avLst/>
                  </a:prstGeom>
                  <a:noFill/>
                  <a:ln w="50800" cap="flat">
                    <a:solidFill>
                      <a:srgbClr val="000000"/>
                    </a:solidFill>
                    <a:prstDash val="solid"/>
                    <a:miter lim="400000"/>
                  </a:ln>
                  <a:effectLst/>
                </p:spPr>
                <p:txBody>
                  <a:bodyPr wrap="square" lIns="91439" tIns="91439" rIns="91439" bIns="91439" numCol="1" anchor="t">
                    <a:noAutofit/>
                  </a:bodyPr>
                  <a:lstStyle/>
                  <a:p>
                    <a:endParaRPr/>
                  </a:p>
                </p:txBody>
              </p:sp>
              <p:sp>
                <p:nvSpPr>
                  <p:cNvPr id="516" name="Line"/>
                  <p:cNvSpPr/>
                  <p:nvPr/>
                </p:nvSpPr>
                <p:spPr>
                  <a:xfrm flipH="1">
                    <a:off x="451803" y="0"/>
                    <a:ext cx="1" cy="903305"/>
                  </a:xfrm>
                  <a:prstGeom prst="line">
                    <a:avLst/>
                  </a:prstGeom>
                  <a:noFill/>
                  <a:ln w="50800" cap="flat">
                    <a:solidFill>
                      <a:srgbClr val="000000"/>
                    </a:solidFill>
                    <a:prstDash val="solid"/>
                    <a:miter lim="400000"/>
                  </a:ln>
                  <a:effectLst/>
                </p:spPr>
                <p:txBody>
                  <a:bodyPr wrap="square" lIns="91439" tIns="91439" rIns="91439" bIns="91439" numCol="1" anchor="t">
                    <a:noAutofit/>
                  </a:bodyPr>
                  <a:lstStyle/>
                  <a:p>
                    <a:endParaRPr/>
                  </a:p>
                </p:txBody>
              </p:sp>
            </p:grpSp>
            <p:sp>
              <p:nvSpPr>
                <p:cNvPr id="518" name="Line"/>
                <p:cNvSpPr/>
                <p:nvPr/>
              </p:nvSpPr>
              <p:spPr>
                <a:xfrm flipH="1">
                  <a:off x="805699" y="1286055"/>
                  <a:ext cx="1081662" cy="1081661"/>
                </a:xfrm>
                <a:prstGeom prst="line">
                  <a:avLst/>
                </a:prstGeom>
                <a:noFill/>
                <a:ln w="38100" cap="flat">
                  <a:solidFill>
                    <a:srgbClr val="000000">
                      <a:alpha val="89637"/>
                    </a:srgbClr>
                  </a:solidFill>
                  <a:prstDash val="solid"/>
                  <a:round/>
                  <a:tailEnd type="stealth" w="med" len="med"/>
                </a:ln>
                <a:effectLst/>
              </p:spPr>
              <p:txBody>
                <a:bodyPr wrap="square" lIns="91439" tIns="91439" rIns="91439" bIns="91439" numCol="1" anchor="t">
                  <a:noAutofit/>
                </a:bodyPr>
                <a:lstStyle/>
                <a:p>
                  <a:endParaRPr/>
                </a:p>
              </p:txBody>
            </p:sp>
            <p:sp>
              <p:nvSpPr>
                <p:cNvPr id="519" name="Line"/>
                <p:cNvSpPr/>
                <p:nvPr/>
              </p:nvSpPr>
              <p:spPr>
                <a:xfrm flipH="1">
                  <a:off x="859372" y="2534761"/>
                  <a:ext cx="985045" cy="1"/>
                </a:xfrm>
                <a:prstGeom prst="line">
                  <a:avLst/>
                </a:prstGeom>
                <a:noFill/>
                <a:ln w="38100" cap="flat">
                  <a:solidFill>
                    <a:srgbClr val="000000">
                      <a:alpha val="89637"/>
                    </a:srgbClr>
                  </a:solidFill>
                  <a:prstDash val="solid"/>
                  <a:round/>
                  <a:tailEnd type="stealth" w="med" len="med"/>
                </a:ln>
                <a:effectLst/>
              </p:spPr>
              <p:txBody>
                <a:bodyPr wrap="square" lIns="91439" tIns="91439" rIns="91439" bIns="91439" numCol="1" anchor="t">
                  <a:noAutofit/>
                </a:bodyPr>
                <a:lstStyle/>
                <a:p>
                  <a:endParaRPr/>
                </a:p>
              </p:txBody>
            </p:sp>
            <p:pic>
              <p:nvPicPr>
                <p:cNvPr id="520" name="Image" descr="Image"/>
                <p:cNvPicPr>
                  <a:picLocks noChangeAspect="1"/>
                </p:cNvPicPr>
                <p:nvPr/>
              </p:nvPicPr>
              <p:blipFill>
                <a:blip r:embed="rId13"/>
                <a:srcRect/>
                <a:stretch>
                  <a:fillRect/>
                </a:stretch>
              </p:blipFill>
              <p:spPr>
                <a:xfrm>
                  <a:off x="483240" y="1525266"/>
                  <a:ext cx="411716" cy="318144"/>
                </a:xfrm>
                <a:prstGeom prst="rect">
                  <a:avLst/>
                </a:prstGeom>
                <a:ln w="12700" cap="flat">
                  <a:noFill/>
                  <a:miter lim="400000"/>
                </a:ln>
                <a:effectLst/>
              </p:spPr>
            </p:pic>
          </p:grpSp>
          <p:pic>
            <p:nvPicPr>
              <p:cNvPr id="522" name="Image" descr="Image"/>
              <p:cNvPicPr>
                <a:picLocks noChangeAspect="1"/>
              </p:cNvPicPr>
              <p:nvPr/>
            </p:nvPicPr>
            <p:blipFill>
              <a:blip r:embed="rId14"/>
              <a:srcRect/>
              <a:stretch>
                <a:fillRect/>
              </a:stretch>
            </p:blipFill>
            <p:spPr>
              <a:xfrm>
                <a:off x="-1219200" y="1927265"/>
                <a:ext cx="1944619" cy="332309"/>
              </a:xfrm>
              <a:prstGeom prst="rect">
                <a:avLst/>
              </a:prstGeom>
              <a:ln w="12700" cap="flat">
                <a:noFill/>
                <a:miter lim="400000"/>
              </a:ln>
              <a:effectLst/>
            </p:spPr>
          </p:pic>
        </p:grpSp>
      </p:grpSp>
      <p:grpSp>
        <p:nvGrpSpPr>
          <p:cNvPr id="528" name="Group"/>
          <p:cNvGrpSpPr/>
          <p:nvPr/>
        </p:nvGrpSpPr>
        <p:grpSpPr>
          <a:xfrm>
            <a:off x="12832563" y="1623631"/>
            <a:ext cx="2433903" cy="930488"/>
            <a:chOff x="-82294" y="-50800"/>
            <a:chExt cx="2433901" cy="930486"/>
          </a:xfrm>
        </p:grpSpPr>
        <p:sp>
          <p:nvSpPr>
            <p:cNvPr id="525" name="tanh"/>
            <p:cNvSpPr txBox="1"/>
            <p:nvPr/>
          </p:nvSpPr>
          <p:spPr>
            <a:xfrm>
              <a:off x="942175" y="-50801"/>
              <a:ext cx="1409433" cy="6654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nSpc>
                  <a:spcPct val="30000"/>
                </a:lnSpc>
                <a:spcBef>
                  <a:spcPts val="2400"/>
                </a:spcBef>
                <a:defRPr sz="3200" b="1">
                  <a:solidFill>
                    <a:srgbClr val="0B1480"/>
                  </a:solidFill>
                  <a:uFill>
                    <a:solidFill>
                      <a:srgbClr val="0B1480"/>
                    </a:solidFill>
                  </a:uFill>
                  <a:latin typeface="+mj-lt"/>
                  <a:ea typeface="+mj-ea"/>
                  <a:cs typeface="+mj-cs"/>
                  <a:sym typeface="Helvetica"/>
                </a:defRPr>
              </a:lvl1pPr>
            </a:lstStyle>
            <a:p>
              <a:r>
                <a:t>tanh</a:t>
              </a:r>
            </a:p>
          </p:txBody>
        </p:sp>
        <p:pic>
          <p:nvPicPr>
            <p:cNvPr id="526" name="Line" descr="Line"/>
            <p:cNvPicPr>
              <a:picLocks/>
            </p:cNvPicPr>
            <p:nvPr/>
          </p:nvPicPr>
          <p:blipFill>
            <a:blip r:embed="rId16"/>
            <a:stretch>
              <a:fillRect/>
            </a:stretch>
          </p:blipFill>
          <p:spPr>
            <a:xfrm rot="9178484">
              <a:off x="-94420" y="427950"/>
              <a:ext cx="1105216" cy="212228"/>
            </a:xfrm>
            <a:prstGeom prst="rect">
              <a:avLst/>
            </a:prstGeom>
            <a:effectLst/>
          </p:spPr>
        </p:pic>
      </p:grpSp>
      <p:grpSp>
        <p:nvGrpSpPr>
          <p:cNvPr id="531" name="Group"/>
          <p:cNvGrpSpPr/>
          <p:nvPr/>
        </p:nvGrpSpPr>
        <p:grpSpPr>
          <a:xfrm>
            <a:off x="13712806" y="2343886"/>
            <a:ext cx="2420844" cy="599696"/>
            <a:chOff x="0" y="0"/>
            <a:chExt cx="2420843" cy="599694"/>
          </a:xfrm>
        </p:grpSpPr>
        <p:sp>
          <p:nvSpPr>
            <p:cNvPr id="529" name="0.8+0.3a"/>
            <p:cNvSpPr txBox="1"/>
            <p:nvPr/>
          </p:nvSpPr>
          <p:spPr>
            <a:xfrm>
              <a:off x="0" y="0"/>
              <a:ext cx="2420844" cy="59969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FF282A"/>
                  </a:solidFill>
                </a:defRPr>
              </a:lvl1pPr>
            </a:lstStyle>
            <a:p>
              <a:r>
                <a:t>       0.8+0.3a</a:t>
              </a:r>
            </a:p>
          </p:txBody>
        </p:sp>
        <p:sp>
          <p:nvSpPr>
            <p:cNvPr id="530" name="Line"/>
            <p:cNvSpPr/>
            <p:nvPr/>
          </p:nvSpPr>
          <p:spPr>
            <a:xfrm>
              <a:off x="118533" y="299847"/>
              <a:ext cx="629838" cy="1"/>
            </a:xfrm>
            <a:prstGeom prst="line">
              <a:avLst/>
            </a:prstGeom>
            <a:noFill/>
            <a:ln w="25400" cap="flat">
              <a:solidFill>
                <a:srgbClr val="FF2B28"/>
              </a:solidFill>
              <a:prstDash val="solid"/>
              <a:round/>
              <a:tailEnd type="triangle" w="med" len="med"/>
            </a:ln>
            <a:effectLst/>
          </p:spPr>
          <p:txBody>
            <a:bodyPr wrap="square" lIns="91439" tIns="91439" rIns="91439" bIns="91439" numCol="1" anchor="t">
              <a:noAutofit/>
            </a:bodyPr>
            <a:lstStyle/>
            <a:p>
              <a:endParaRPr/>
            </a:p>
          </p:txBody>
        </p:sp>
      </p:grpSp>
      <p:grpSp>
        <p:nvGrpSpPr>
          <p:cNvPr id="534" name="Group"/>
          <p:cNvGrpSpPr/>
          <p:nvPr/>
        </p:nvGrpSpPr>
        <p:grpSpPr>
          <a:xfrm>
            <a:off x="13712806" y="9952349"/>
            <a:ext cx="2420844" cy="599695"/>
            <a:chOff x="0" y="0"/>
            <a:chExt cx="2420843" cy="599694"/>
          </a:xfrm>
        </p:grpSpPr>
        <p:sp>
          <p:nvSpPr>
            <p:cNvPr id="532" name="0.6-0.4a"/>
            <p:cNvSpPr txBox="1"/>
            <p:nvPr/>
          </p:nvSpPr>
          <p:spPr>
            <a:xfrm>
              <a:off x="0" y="0"/>
              <a:ext cx="2420844" cy="59969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defRPr sz="2800">
                  <a:solidFill>
                    <a:srgbClr val="FF282A"/>
                  </a:solidFill>
                </a:defRPr>
              </a:lvl1pPr>
            </a:lstStyle>
            <a:p>
              <a:r>
                <a:t>       0.6-0.4a</a:t>
              </a:r>
            </a:p>
          </p:txBody>
        </p:sp>
        <p:sp>
          <p:nvSpPr>
            <p:cNvPr id="533" name="Line"/>
            <p:cNvSpPr/>
            <p:nvPr/>
          </p:nvSpPr>
          <p:spPr>
            <a:xfrm>
              <a:off x="118533" y="299847"/>
              <a:ext cx="629838" cy="1"/>
            </a:xfrm>
            <a:prstGeom prst="line">
              <a:avLst/>
            </a:prstGeom>
            <a:noFill/>
            <a:ln w="25400" cap="flat">
              <a:solidFill>
                <a:srgbClr val="FF2B28"/>
              </a:solidFill>
              <a:prstDash val="solid"/>
              <a:round/>
              <a:tailEnd type="triangle" w="med" len="med"/>
            </a:ln>
            <a:effectLst/>
          </p:spPr>
          <p:txBody>
            <a:bodyPr wrap="square" lIns="91439" tIns="91439" rIns="91439" bIns="91439" numCol="1" anchor="t">
              <a:noAutofit/>
            </a:bodyPr>
            <a:lstStyle/>
            <a:p>
              <a:endParaRPr/>
            </a:p>
          </p:txBody>
        </p:sp>
      </p:grpSp>
      <p:sp>
        <p:nvSpPr>
          <p:cNvPr id="535" name="Oval"/>
          <p:cNvSpPr/>
          <p:nvPr/>
        </p:nvSpPr>
        <p:spPr>
          <a:xfrm>
            <a:off x="13026499" y="2359761"/>
            <a:ext cx="818621" cy="567946"/>
          </a:xfrm>
          <a:prstGeom prst="ellipse">
            <a:avLst/>
          </a:prstGeom>
          <a:ln w="25400">
            <a:solidFill>
              <a:srgbClr val="FF2F38"/>
            </a:solidFill>
            <a:custDash>
              <a:ds d="600000" sp="600000"/>
            </a:custDash>
            <a:miter lim="400000"/>
          </a:ln>
          <a:effectLst>
            <a:outerShdw blurRad="76200" dist="50800" dir="2700000" rotWithShape="0">
              <a:srgbClr val="000000">
                <a:alpha val="58916"/>
              </a:srgbClr>
            </a:outerShdw>
          </a:effectLst>
        </p:spPr>
        <p:txBody>
          <a:bodyPr tIns="91439" bIns="91439" anchor="ctr"/>
          <a:lstStyle/>
          <a:p>
            <a:endParaRPr/>
          </a:p>
        </p:txBody>
      </p:sp>
      <p:sp>
        <p:nvSpPr>
          <p:cNvPr id="536" name="Oval"/>
          <p:cNvSpPr/>
          <p:nvPr/>
        </p:nvSpPr>
        <p:spPr>
          <a:xfrm>
            <a:off x="13026499" y="10006227"/>
            <a:ext cx="869421" cy="567946"/>
          </a:xfrm>
          <a:prstGeom prst="ellipse">
            <a:avLst/>
          </a:prstGeom>
          <a:ln w="25400">
            <a:solidFill>
              <a:srgbClr val="FF2F38"/>
            </a:solidFill>
            <a:custDash>
              <a:ds d="600000" sp="600000"/>
            </a:custDash>
            <a:miter lim="400000"/>
          </a:ln>
          <a:effectLst>
            <a:outerShdw blurRad="76200" dist="50800" dir="2700000" rotWithShape="0">
              <a:srgbClr val="000000">
                <a:alpha val="58916"/>
              </a:srgbClr>
            </a:outerShdw>
          </a:effectLst>
        </p:spPr>
        <p:txBody>
          <a:bodyPr tIns="91439" bIns="91439" anchor="ctr"/>
          <a:lstStyle/>
          <a:p>
            <a:endParaRPr/>
          </a:p>
        </p:txBody>
      </p:sp>
      <p:sp>
        <p:nvSpPr>
          <p:cNvPr id="537" name="Oval"/>
          <p:cNvSpPr/>
          <p:nvPr/>
        </p:nvSpPr>
        <p:spPr>
          <a:xfrm>
            <a:off x="13001099" y="6774214"/>
            <a:ext cx="869421" cy="2382469"/>
          </a:xfrm>
          <a:prstGeom prst="ellipse">
            <a:avLst/>
          </a:prstGeom>
          <a:ln w="25400">
            <a:solidFill>
              <a:srgbClr val="FF2F38"/>
            </a:solidFill>
            <a:custDash>
              <a:ds d="600000" sp="600000"/>
            </a:custDash>
            <a:miter lim="400000"/>
          </a:ln>
          <a:effectLst>
            <a:outerShdw blurRad="76200" dist="50800" dir="2700000" rotWithShape="0">
              <a:srgbClr val="000000">
                <a:alpha val="58916"/>
              </a:srgbClr>
            </a:outerShdw>
          </a:effectLst>
        </p:spPr>
        <p:txBody>
          <a:bodyPr tIns="91439" bIns="91439" anchor="ctr"/>
          <a:lstStyle/>
          <a:p>
            <a:endParaRPr/>
          </a:p>
        </p:txBody>
      </p:sp>
      <p:sp>
        <p:nvSpPr>
          <p:cNvPr id="538" name="Oval"/>
          <p:cNvSpPr/>
          <p:nvPr/>
        </p:nvSpPr>
        <p:spPr>
          <a:xfrm>
            <a:off x="13001099" y="3969913"/>
            <a:ext cx="818621" cy="2178818"/>
          </a:xfrm>
          <a:prstGeom prst="ellipse">
            <a:avLst/>
          </a:prstGeom>
          <a:ln w="25400">
            <a:solidFill>
              <a:srgbClr val="FF313C"/>
            </a:solidFill>
            <a:custDash>
              <a:ds d="600000" sp="600000"/>
            </a:custDash>
            <a:miter lim="400000"/>
          </a:ln>
          <a:effectLst>
            <a:outerShdw blurRad="76200" dist="50800" dir="2700000" rotWithShape="0">
              <a:srgbClr val="000000">
                <a:alpha val="58916"/>
              </a:srgbClr>
            </a:outerShdw>
          </a:effectLst>
        </p:spPr>
        <p:txBody>
          <a:bodyPr tIns="91439" bIns="91439" anchor="ctr"/>
          <a:lstStyle/>
          <a:p>
            <a:endParaRPr/>
          </a:p>
        </p:txBody>
      </p:sp>
      <p:grpSp>
        <p:nvGrpSpPr>
          <p:cNvPr id="541" name="Group"/>
          <p:cNvGrpSpPr/>
          <p:nvPr/>
        </p:nvGrpSpPr>
        <p:grpSpPr>
          <a:xfrm>
            <a:off x="307023" y="3708369"/>
            <a:ext cx="5998047" cy="1532741"/>
            <a:chOff x="0" y="0"/>
            <a:chExt cx="5998046" cy="1532739"/>
          </a:xfrm>
        </p:grpSpPr>
        <p:sp>
          <p:nvSpPr>
            <p:cNvPr id="539" name="The energy of H:"/>
            <p:cNvSpPr txBox="1"/>
            <p:nvPr/>
          </p:nvSpPr>
          <p:spPr>
            <a:xfrm>
              <a:off x="0" y="0"/>
              <a:ext cx="5998046" cy="77057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a:lnSpc>
                  <a:spcPct val="30000"/>
                </a:lnSpc>
                <a:spcBef>
                  <a:spcPts val="2400"/>
                </a:spcBef>
                <a:defRPr sz="3200" b="1">
                  <a:solidFill>
                    <a:srgbClr val="0B1480"/>
                  </a:solidFill>
                  <a:uFill>
                    <a:solidFill>
                      <a:srgbClr val="0B1480"/>
                    </a:solidFill>
                  </a:uFill>
                  <a:latin typeface="+mj-lt"/>
                  <a:ea typeface="+mj-ea"/>
                  <a:cs typeface="+mj-cs"/>
                  <a:sym typeface="Helvetica"/>
                </a:defRPr>
              </a:lvl1pPr>
            </a:lstStyle>
            <a:p>
              <a:r>
                <a:t>The energy of H: </a:t>
              </a:r>
            </a:p>
          </p:txBody>
        </p:sp>
        <p:pic>
          <p:nvPicPr>
            <p:cNvPr id="540" name="Image" descr="Image"/>
            <p:cNvPicPr>
              <a:picLocks noChangeAspect="1"/>
            </p:cNvPicPr>
            <p:nvPr/>
          </p:nvPicPr>
          <p:blipFill>
            <a:blip r:embed="rId17"/>
            <a:srcRect/>
            <a:stretch>
              <a:fillRect/>
            </a:stretch>
          </p:blipFill>
          <p:spPr>
            <a:xfrm>
              <a:off x="1369374" y="711494"/>
              <a:ext cx="2603944" cy="821245"/>
            </a:xfrm>
            <a:prstGeom prst="rect">
              <a:avLst/>
            </a:prstGeom>
            <a:ln w="12700" cap="flat">
              <a:noFill/>
              <a:miter lim="400000"/>
            </a:ln>
            <a:effectLst/>
          </p:spPr>
        </p:pic>
      </p:grpSp>
      <p:sp>
        <p:nvSpPr>
          <p:cNvPr id="542" name="Group"/>
          <p:cNvSpPr txBox="1"/>
          <p:nvPr/>
        </p:nvSpPr>
        <p:spPr>
          <a:xfrm>
            <a:off x="257620" y="6355812"/>
            <a:ext cx="7976397" cy="21585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lstStyle/>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t>“Matthew effect”: </a:t>
            </a:r>
            <a:r>
              <a:rPr b="0">
                <a:solidFill>
                  <a:srgbClr val="000000"/>
                </a:solidFill>
              </a:rPr>
              <a:t>the strong get </a:t>
            </a:r>
          </a:p>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rPr b="0">
                <a:solidFill>
                  <a:srgbClr val="000000"/>
                </a:solidFill>
              </a:rPr>
              <a:t>stronger and the weak get weaker.</a:t>
            </a:r>
          </a:p>
        </p:txBody>
      </p:sp>
      <p:sp>
        <p:nvSpPr>
          <p:cNvPr id="543" name="Group"/>
          <p:cNvSpPr txBox="1"/>
          <p:nvPr/>
        </p:nvSpPr>
        <p:spPr>
          <a:xfrm>
            <a:off x="324867" y="8802761"/>
            <a:ext cx="7725430" cy="103437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lstStyle/>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t>Specialized neurons &amp; </a:t>
            </a:r>
          </a:p>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t>distinctive (diverse) patterns!</a:t>
            </a:r>
          </a:p>
        </p:txBody>
      </p:sp>
      <p:grpSp>
        <p:nvGrpSpPr>
          <p:cNvPr id="546" name="Group"/>
          <p:cNvGrpSpPr/>
          <p:nvPr/>
        </p:nvGrpSpPr>
        <p:grpSpPr>
          <a:xfrm>
            <a:off x="18095811" y="6420402"/>
            <a:ext cx="6269556" cy="1164444"/>
            <a:chOff x="0" y="-49382"/>
            <a:chExt cx="6269554" cy="1164443"/>
          </a:xfrm>
        </p:grpSpPr>
        <p:sp>
          <p:nvSpPr>
            <p:cNvPr id="544" name="The    amplification connection…"/>
            <p:cNvSpPr txBox="1"/>
            <p:nvPr/>
          </p:nvSpPr>
          <p:spPr>
            <a:xfrm>
              <a:off x="0" y="0"/>
              <a:ext cx="6269554" cy="111506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t>The    amplification connection</a:t>
              </a:r>
            </a:p>
            <a:p>
              <a:pPr>
                <a:lnSpc>
                  <a:spcPct val="30000"/>
                </a:lnSpc>
                <a:spcBef>
                  <a:spcPts val="2400"/>
                </a:spcBef>
                <a:defRPr sz="3200" b="1">
                  <a:solidFill>
                    <a:srgbClr val="0B1480"/>
                  </a:solidFill>
                  <a:uFill>
                    <a:solidFill>
                      <a:srgbClr val="0B1480"/>
                    </a:solidFill>
                  </a:uFill>
                  <a:latin typeface="+mj-lt"/>
                  <a:ea typeface="+mj-ea"/>
                  <a:cs typeface="+mj-cs"/>
                  <a:sym typeface="Helvetica"/>
                </a:defRPr>
              </a:pPr>
              <a:r>
                <a:t>          is crucial for KATE!</a:t>
              </a:r>
            </a:p>
          </p:txBody>
        </p:sp>
        <p:pic>
          <p:nvPicPr>
            <p:cNvPr id="545" name="Image" descr="Image"/>
            <p:cNvPicPr>
              <a:picLocks noChangeAspect="1"/>
            </p:cNvPicPr>
            <p:nvPr/>
          </p:nvPicPr>
          <p:blipFill>
            <a:blip r:embed="rId13"/>
            <a:srcRect/>
            <a:stretch>
              <a:fillRect/>
            </a:stretch>
          </p:blipFill>
          <p:spPr>
            <a:xfrm>
              <a:off x="906950" y="-49382"/>
              <a:ext cx="315059" cy="243455"/>
            </a:xfrm>
            <a:prstGeom prst="rect">
              <a:avLst/>
            </a:prstGeom>
            <a:ln w="12700" cap="flat">
              <a:noFill/>
              <a:miter lim="400000"/>
            </a:ln>
            <a:effectLst/>
          </p:spPr>
        </p:pic>
      </p:grpSp>
      <p:grpSp>
        <p:nvGrpSpPr>
          <p:cNvPr id="550" name="Group"/>
          <p:cNvGrpSpPr/>
          <p:nvPr/>
        </p:nvGrpSpPr>
        <p:grpSpPr>
          <a:xfrm>
            <a:off x="18112423" y="8854293"/>
            <a:ext cx="6377158" cy="2442983"/>
            <a:chOff x="0" y="-126500"/>
            <a:chExt cx="6377157" cy="2442981"/>
          </a:xfrm>
        </p:grpSpPr>
        <p:sp>
          <p:nvSpPr>
            <p:cNvPr id="547" name="When            , no gradient will flow…"/>
            <p:cNvSpPr txBox="1"/>
            <p:nvPr/>
          </p:nvSpPr>
          <p:spPr>
            <a:xfrm>
              <a:off x="0" y="0"/>
              <a:ext cx="6377157" cy="23164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a:lnSpc>
                  <a:spcPct val="20000"/>
                </a:lnSpc>
                <a:spcBef>
                  <a:spcPts val="2400"/>
                </a:spcBef>
                <a:defRPr sz="3000" b="1">
                  <a:uFill>
                    <a:solidFill>
                      <a:srgbClr val="0B1480"/>
                    </a:solidFill>
                  </a:uFill>
                  <a:latin typeface="+mj-lt"/>
                  <a:ea typeface="+mj-ea"/>
                  <a:cs typeface="+mj-cs"/>
                  <a:sym typeface="Helvetica"/>
                </a:defRPr>
              </a:pPr>
              <a:r>
                <a:rPr b="0"/>
                <a:t>When            ,</a:t>
              </a:r>
              <a:r>
                <a:t> </a:t>
              </a:r>
              <a:r>
                <a:rPr>
                  <a:solidFill>
                    <a:srgbClr val="0B1480"/>
                  </a:solidFill>
                </a:rPr>
                <a:t>no gradient</a:t>
              </a:r>
              <a:r>
                <a:rPr b="0"/>
                <a:t> will flow </a:t>
              </a:r>
            </a:p>
            <a:p>
              <a:pPr>
                <a:lnSpc>
                  <a:spcPct val="40000"/>
                </a:lnSpc>
                <a:spcBef>
                  <a:spcPts val="2400"/>
                </a:spcBef>
                <a:defRPr sz="3000" b="1">
                  <a:uFill>
                    <a:solidFill>
                      <a:srgbClr val="0B1480"/>
                    </a:solidFill>
                  </a:uFill>
                  <a:latin typeface="+mj-lt"/>
                  <a:ea typeface="+mj-ea"/>
                  <a:cs typeface="+mj-cs"/>
                  <a:sym typeface="Helvetica"/>
                </a:defRPr>
              </a:pPr>
              <a:r>
                <a:rPr b="0"/>
                <a:t>            through loser neurons.</a:t>
              </a:r>
            </a:p>
            <a:p>
              <a:pPr>
                <a:lnSpc>
                  <a:spcPct val="20000"/>
                </a:lnSpc>
                <a:spcBef>
                  <a:spcPts val="2400"/>
                </a:spcBef>
                <a:defRPr sz="3000" b="1">
                  <a:uFill>
                    <a:solidFill>
                      <a:srgbClr val="0B1480"/>
                    </a:solidFill>
                  </a:uFill>
                  <a:latin typeface="+mj-lt"/>
                  <a:ea typeface="+mj-ea"/>
                  <a:cs typeface="+mj-cs"/>
                  <a:sym typeface="Helvetica"/>
                </a:defRPr>
              </a:pPr>
              <a:r>
                <a:rPr b="0"/>
                <a:t>When                , we </a:t>
              </a:r>
              <a:r>
                <a:rPr>
                  <a:solidFill>
                    <a:srgbClr val="0B1480"/>
                  </a:solidFill>
                </a:rPr>
                <a:t>boost</a:t>
              </a:r>
              <a:r>
                <a:rPr b="0"/>
                <a:t> the </a:t>
              </a:r>
            </a:p>
            <a:p>
              <a:pPr lvl="5" indent="1143000">
                <a:lnSpc>
                  <a:spcPct val="20000"/>
                </a:lnSpc>
                <a:spcBef>
                  <a:spcPts val="2400"/>
                </a:spcBef>
                <a:defRPr sz="3000" b="1">
                  <a:uFill>
                    <a:solidFill>
                      <a:srgbClr val="0B1480"/>
                    </a:solidFill>
                  </a:uFill>
                  <a:latin typeface="+mj-lt"/>
                  <a:ea typeface="+mj-ea"/>
                  <a:cs typeface="+mj-cs"/>
                  <a:sym typeface="Helvetica"/>
                </a:defRPr>
              </a:pPr>
              <a:r>
                <a:rPr b="0"/>
                <a:t>gradient signal flowing </a:t>
              </a:r>
            </a:p>
            <a:p>
              <a:pPr lvl="5" indent="1143000">
                <a:lnSpc>
                  <a:spcPct val="20000"/>
                </a:lnSpc>
                <a:spcBef>
                  <a:spcPts val="2400"/>
                </a:spcBef>
                <a:defRPr sz="3000" b="1">
                  <a:uFill>
                    <a:solidFill>
                      <a:srgbClr val="0B1480"/>
                    </a:solidFill>
                  </a:uFill>
                  <a:latin typeface="+mj-lt"/>
                  <a:ea typeface="+mj-ea"/>
                  <a:cs typeface="+mj-cs"/>
                  <a:sym typeface="Helvetica"/>
                </a:defRPr>
              </a:pPr>
              <a:r>
                <a:rPr b="0"/>
                <a:t>through the loser neurons. </a:t>
              </a:r>
            </a:p>
          </p:txBody>
        </p:sp>
        <p:pic>
          <p:nvPicPr>
            <p:cNvPr id="548" name="Image" descr="Image"/>
            <p:cNvPicPr>
              <a:picLocks noChangeAspect="1"/>
            </p:cNvPicPr>
            <p:nvPr/>
          </p:nvPicPr>
          <p:blipFill>
            <a:blip r:embed="rId18"/>
            <a:srcRect/>
            <a:stretch>
              <a:fillRect/>
            </a:stretch>
          </p:blipFill>
          <p:spPr>
            <a:xfrm>
              <a:off x="1220488" y="-126500"/>
              <a:ext cx="1104901" cy="330201"/>
            </a:xfrm>
            <a:prstGeom prst="rect">
              <a:avLst/>
            </a:prstGeom>
            <a:ln w="12700" cap="flat">
              <a:noFill/>
              <a:miter lim="400000"/>
            </a:ln>
            <a:effectLst/>
          </p:spPr>
        </p:pic>
        <p:pic>
          <p:nvPicPr>
            <p:cNvPr id="549" name="Image" descr="Image"/>
            <p:cNvPicPr>
              <a:picLocks noChangeAspect="1"/>
            </p:cNvPicPr>
            <p:nvPr/>
          </p:nvPicPr>
          <p:blipFill>
            <a:blip r:embed="rId19"/>
            <a:srcRect/>
            <a:stretch>
              <a:fillRect/>
            </a:stretch>
          </p:blipFill>
          <p:spPr>
            <a:xfrm>
              <a:off x="1162929" y="680452"/>
              <a:ext cx="1587501" cy="469901"/>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429"/>
                                        </p:tgtEl>
                                        <p:attrNameLst>
                                          <p:attrName>style.visibility</p:attrName>
                                        </p:attrNameLst>
                                      </p:cBhvr>
                                      <p:to>
                                        <p:strVal val="visible"/>
                                      </p:to>
                                    </p:set>
                                    <p:anim calcmode="lin" valueType="num">
                                      <p:cBhvr>
                                        <p:cTn id="7" dur="1000" fill="hold"/>
                                        <p:tgtEl>
                                          <p:spTgt spid="429"/>
                                        </p:tgtEl>
                                        <p:attrNameLst>
                                          <p:attrName>ppt_x</p:attrName>
                                        </p:attrNameLst>
                                      </p:cBhvr>
                                      <p:tavLst>
                                        <p:tav tm="0">
                                          <p:val>
                                            <p:strVal val="#ppt_x"/>
                                          </p:val>
                                        </p:tav>
                                        <p:tav tm="100000">
                                          <p:val>
                                            <p:strVal val="#ppt_x"/>
                                          </p:val>
                                        </p:tav>
                                      </p:tavLst>
                                    </p:anim>
                                    <p:anim calcmode="lin" valueType="num">
                                      <p:cBhvr>
                                        <p:cTn id="8" dur="1000" fill="hold"/>
                                        <p:tgtEl>
                                          <p:spTgt spid="4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433"/>
                                        </p:tgtEl>
                                        <p:attrNameLst>
                                          <p:attrName>style.visibility</p:attrName>
                                        </p:attrNameLst>
                                      </p:cBhvr>
                                      <p:to>
                                        <p:strVal val="visible"/>
                                      </p:to>
                                    </p:set>
                                    <p:anim calcmode="lin" valueType="num">
                                      <p:cBhvr>
                                        <p:cTn id="13" dur="1000" fill="hold"/>
                                        <p:tgtEl>
                                          <p:spTgt spid="433"/>
                                        </p:tgtEl>
                                        <p:attrNameLst>
                                          <p:attrName>ppt_x</p:attrName>
                                        </p:attrNameLst>
                                      </p:cBhvr>
                                      <p:tavLst>
                                        <p:tav tm="0">
                                          <p:val>
                                            <p:strVal val="#ppt_x"/>
                                          </p:val>
                                        </p:tav>
                                        <p:tav tm="100000">
                                          <p:val>
                                            <p:strVal val="#ppt_x"/>
                                          </p:val>
                                        </p:tav>
                                      </p:tavLst>
                                    </p:anim>
                                    <p:anim calcmode="lin" valueType="num">
                                      <p:cBhvr>
                                        <p:cTn id="14" dur="1000" fill="hold"/>
                                        <p:tgtEl>
                                          <p:spTgt spid="4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3" nodeType="clickEffect">
                                  <p:stCondLst>
                                    <p:cond delay="0"/>
                                  </p:stCondLst>
                                  <p:iterate>
                                    <p:tmAbs val="0"/>
                                  </p:iterate>
                                  <p:childTnLst>
                                    <p:set>
                                      <p:cBhvr>
                                        <p:cTn id="18" fill="hold"/>
                                        <p:tgtEl>
                                          <p:spTgt spid="528"/>
                                        </p:tgtEl>
                                        <p:attrNameLst>
                                          <p:attrName>style.visibility</p:attrName>
                                        </p:attrNameLst>
                                      </p:cBhvr>
                                      <p:to>
                                        <p:strVal val="visible"/>
                                      </p:to>
                                    </p:set>
                                    <p:animEffect transition="in" filter="wipe(right)">
                                      <p:cBhvr>
                                        <p:cTn id="19" dur="499"/>
                                        <p:tgtEl>
                                          <p:spTgt spid="5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4" nodeType="clickEffect">
                                  <p:stCondLst>
                                    <p:cond delay="0"/>
                                  </p:stCondLst>
                                  <p:iterate>
                                    <p:tmAbs val="0"/>
                                  </p:iterate>
                                  <p:childTnLst>
                                    <p:set>
                                      <p:cBhvr>
                                        <p:cTn id="23" fill="hold"/>
                                        <p:tgtEl>
                                          <p:spTgt spid="440"/>
                                        </p:tgtEl>
                                        <p:attrNameLst>
                                          <p:attrName>style.visibility</p:attrName>
                                        </p:attrNameLst>
                                      </p:cBhvr>
                                      <p:to>
                                        <p:strVal val="visible"/>
                                      </p:to>
                                    </p:set>
                                    <p:animEffect transition="in" filter="wipe(left)">
                                      <p:cBhvr>
                                        <p:cTn id="24" dur="1000"/>
                                        <p:tgtEl>
                                          <p:spTgt spid="44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5" nodeType="clickEffect">
                                  <p:stCondLst>
                                    <p:cond delay="0"/>
                                  </p:stCondLst>
                                  <p:iterate>
                                    <p:tmAbs val="0"/>
                                  </p:iterate>
                                  <p:childTnLst>
                                    <p:set>
                                      <p:cBhvr>
                                        <p:cTn id="28" fill="hold"/>
                                        <p:tgtEl>
                                          <p:spTgt spid="535"/>
                                        </p:tgtEl>
                                        <p:attrNameLst>
                                          <p:attrName>style.visibility</p:attrName>
                                        </p:attrNameLst>
                                      </p:cBhvr>
                                      <p:to>
                                        <p:strVal val="visible"/>
                                      </p:to>
                                    </p:set>
                                    <p:animEffect transition="in" filter="wipe(left)">
                                      <p:cBhvr>
                                        <p:cTn id="29" dur="500"/>
                                        <p:tgtEl>
                                          <p:spTgt spid="5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6" nodeType="clickEffect">
                                  <p:stCondLst>
                                    <p:cond delay="0"/>
                                  </p:stCondLst>
                                  <p:iterate>
                                    <p:tmAbs val="0"/>
                                  </p:iterate>
                                  <p:childTnLst>
                                    <p:set>
                                      <p:cBhvr>
                                        <p:cTn id="33" fill="hold"/>
                                        <p:tgtEl>
                                          <p:spTgt spid="538"/>
                                        </p:tgtEl>
                                        <p:attrNameLst>
                                          <p:attrName>style.visibility</p:attrName>
                                        </p:attrNameLst>
                                      </p:cBhvr>
                                      <p:to>
                                        <p:strVal val="visible"/>
                                      </p:to>
                                    </p:set>
                                    <p:animEffect transition="in" filter="wipe(left)">
                                      <p:cBhvr>
                                        <p:cTn id="34" dur="499"/>
                                        <p:tgtEl>
                                          <p:spTgt spid="53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fill="hold" grpId="7" nodeType="clickEffect">
                                  <p:stCondLst>
                                    <p:cond delay="0"/>
                                  </p:stCondLst>
                                  <p:iterate>
                                    <p:tmAbs val="0"/>
                                  </p:iterate>
                                  <p:childTnLst>
                                    <p:set>
                                      <p:cBhvr>
                                        <p:cTn id="38" fill="hold"/>
                                        <p:tgtEl>
                                          <p:spTgt spid="541"/>
                                        </p:tgtEl>
                                        <p:attrNameLst>
                                          <p:attrName>style.visibility</p:attrName>
                                        </p:attrNameLst>
                                      </p:cBhvr>
                                      <p:to>
                                        <p:strVal val="visible"/>
                                      </p:to>
                                    </p:set>
                                    <p:animEffect transition="in" filter="dissolve">
                                      <p:cBhvr>
                                        <p:cTn id="39" dur="499"/>
                                        <p:tgtEl>
                                          <p:spTgt spid="541"/>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grpId="8" nodeType="clickEffect">
                                  <p:stCondLst>
                                    <p:cond delay="0"/>
                                  </p:stCondLst>
                                  <p:iterate>
                                    <p:tmAbs val="0"/>
                                  </p:iterate>
                                  <p:childTnLst>
                                    <p:set>
                                      <p:cBhvr>
                                        <p:cTn id="43" fill="hold"/>
                                        <p:tgtEl>
                                          <p:spTgt spid="453"/>
                                        </p:tgtEl>
                                        <p:attrNameLst>
                                          <p:attrName>style.visibility</p:attrName>
                                        </p:attrNameLst>
                                      </p:cBhvr>
                                      <p:to>
                                        <p:strVal val="visible"/>
                                      </p:to>
                                    </p:set>
                                    <p:animEffect transition="in" filter="strips(downLeft)">
                                      <p:cBhvr>
                                        <p:cTn id="44" dur="1000"/>
                                        <p:tgtEl>
                                          <p:spTgt spid="453"/>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9" nodeType="clickEffect">
                                  <p:stCondLst>
                                    <p:cond delay="0"/>
                                  </p:stCondLst>
                                  <p:iterate>
                                    <p:tmAbs val="0"/>
                                  </p:iterate>
                                  <p:childTnLst>
                                    <p:set>
                                      <p:cBhvr>
                                        <p:cTn id="48" fill="hold"/>
                                        <p:tgtEl>
                                          <p:spTgt spid="479"/>
                                        </p:tgtEl>
                                        <p:attrNameLst>
                                          <p:attrName>style.visibility</p:attrName>
                                        </p:attrNameLst>
                                      </p:cBhvr>
                                      <p:to>
                                        <p:strVal val="visible"/>
                                      </p:to>
                                    </p:set>
                                    <p:animEffect transition="in" filter="strips(downLeft)">
                                      <p:cBhvr>
                                        <p:cTn id="49" dur="499"/>
                                        <p:tgtEl>
                                          <p:spTgt spid="47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10" nodeType="clickEffect">
                                  <p:stCondLst>
                                    <p:cond delay="0"/>
                                  </p:stCondLst>
                                  <p:iterate>
                                    <p:tmAbs val="0"/>
                                  </p:iterate>
                                  <p:childTnLst>
                                    <p:set>
                                      <p:cBhvr>
                                        <p:cTn id="53" fill="hold"/>
                                        <p:tgtEl>
                                          <p:spTgt spid="441"/>
                                        </p:tgtEl>
                                        <p:attrNameLst>
                                          <p:attrName>style.visibility</p:attrName>
                                        </p:attrNameLst>
                                      </p:cBhvr>
                                      <p:to>
                                        <p:strVal val="visible"/>
                                      </p:to>
                                    </p:set>
                                    <p:animEffect transition="in" filter="wipe(right)">
                                      <p:cBhvr>
                                        <p:cTn id="54" dur="499"/>
                                        <p:tgtEl>
                                          <p:spTgt spid="441"/>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3" fill="hold" grpId="11" nodeType="clickEffect">
                                  <p:stCondLst>
                                    <p:cond delay="0"/>
                                  </p:stCondLst>
                                  <p:iterate>
                                    <p:tmAbs val="0"/>
                                  </p:iterate>
                                  <p:childTnLst>
                                    <p:set>
                                      <p:cBhvr>
                                        <p:cTn id="58" fill="hold"/>
                                        <p:tgtEl>
                                          <p:spTgt spid="480"/>
                                        </p:tgtEl>
                                        <p:attrNameLst>
                                          <p:attrName>style.visibility</p:attrName>
                                        </p:attrNameLst>
                                      </p:cBhvr>
                                      <p:to>
                                        <p:strVal val="visible"/>
                                      </p:to>
                                    </p:set>
                                    <p:animEffect transition="in" filter="strips(upRight)">
                                      <p:cBhvr>
                                        <p:cTn id="59" dur="499"/>
                                        <p:tgtEl>
                                          <p:spTgt spid="48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12" nodeType="clickEffect">
                                  <p:stCondLst>
                                    <p:cond delay="0"/>
                                  </p:stCondLst>
                                  <p:iterate>
                                    <p:tmAbs val="0"/>
                                  </p:iterate>
                                  <p:childTnLst>
                                    <p:set>
                                      <p:cBhvr>
                                        <p:cTn id="63" fill="hold"/>
                                        <p:tgtEl>
                                          <p:spTgt spid="531"/>
                                        </p:tgtEl>
                                        <p:attrNameLst>
                                          <p:attrName>style.visibility</p:attrName>
                                        </p:attrNameLst>
                                      </p:cBhvr>
                                      <p:to>
                                        <p:strVal val="visible"/>
                                      </p:to>
                                    </p:set>
                                    <p:animEffect transition="in" filter="wipe(left)">
                                      <p:cBhvr>
                                        <p:cTn id="64" dur="499"/>
                                        <p:tgtEl>
                                          <p:spTgt spid="53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13" nodeType="clickEffect">
                                  <p:stCondLst>
                                    <p:cond delay="0"/>
                                  </p:stCondLst>
                                  <p:iterate>
                                    <p:tmAbs val="0"/>
                                  </p:iterate>
                                  <p:childTnLst>
                                    <p:set>
                                      <p:cBhvr>
                                        <p:cTn id="68" fill="hold"/>
                                        <p:tgtEl>
                                          <p:spTgt spid="471"/>
                                        </p:tgtEl>
                                        <p:attrNameLst>
                                          <p:attrName>style.visibility</p:attrName>
                                        </p:attrNameLst>
                                      </p:cBhvr>
                                      <p:to>
                                        <p:strVal val="visible"/>
                                      </p:to>
                                    </p:set>
                                    <p:animEffect transition="in" filter="wipe(left)">
                                      <p:cBhvr>
                                        <p:cTn id="69" dur="499"/>
                                        <p:tgtEl>
                                          <p:spTgt spid="47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14" nodeType="clickEffect">
                                  <p:stCondLst>
                                    <p:cond delay="0"/>
                                  </p:stCondLst>
                                  <p:iterate>
                                    <p:tmAbs val="0"/>
                                  </p:iterate>
                                  <p:childTnLst>
                                    <p:set>
                                      <p:cBhvr>
                                        <p:cTn id="73" fill="hold"/>
                                        <p:tgtEl>
                                          <p:spTgt spid="536"/>
                                        </p:tgtEl>
                                        <p:attrNameLst>
                                          <p:attrName>style.visibility</p:attrName>
                                        </p:attrNameLst>
                                      </p:cBhvr>
                                      <p:to>
                                        <p:strVal val="visible"/>
                                      </p:to>
                                    </p:set>
                                    <p:animEffect transition="in" filter="wipe(left)">
                                      <p:cBhvr>
                                        <p:cTn id="74" dur="499"/>
                                        <p:tgtEl>
                                          <p:spTgt spid="53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15" nodeType="clickEffect">
                                  <p:stCondLst>
                                    <p:cond delay="0"/>
                                  </p:stCondLst>
                                  <p:iterate>
                                    <p:tmAbs val="0"/>
                                  </p:iterate>
                                  <p:childTnLst>
                                    <p:set>
                                      <p:cBhvr>
                                        <p:cTn id="78" fill="hold"/>
                                        <p:tgtEl>
                                          <p:spTgt spid="537"/>
                                        </p:tgtEl>
                                        <p:attrNameLst>
                                          <p:attrName>style.visibility</p:attrName>
                                        </p:attrNameLst>
                                      </p:cBhvr>
                                      <p:to>
                                        <p:strVal val="visible"/>
                                      </p:to>
                                    </p:set>
                                    <p:animEffect transition="in" filter="wipe(left)">
                                      <p:cBhvr>
                                        <p:cTn id="79" dur="499"/>
                                        <p:tgtEl>
                                          <p:spTgt spid="537"/>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9" fill="hold" grpId="16" nodeType="clickEffect">
                                  <p:stCondLst>
                                    <p:cond delay="0"/>
                                  </p:stCondLst>
                                  <p:iterate>
                                    <p:tmAbs val="0"/>
                                  </p:iterate>
                                  <p:childTnLst>
                                    <p:set>
                                      <p:cBhvr>
                                        <p:cTn id="83" fill="hold"/>
                                        <p:tgtEl>
                                          <p:spTgt spid="465"/>
                                        </p:tgtEl>
                                        <p:attrNameLst>
                                          <p:attrName>style.visibility</p:attrName>
                                        </p:attrNameLst>
                                      </p:cBhvr>
                                      <p:to>
                                        <p:strVal val="visible"/>
                                      </p:to>
                                    </p:set>
                                    <p:animEffect transition="in" filter="strips(upLeft)">
                                      <p:cBhvr>
                                        <p:cTn id="84" dur="1000"/>
                                        <p:tgtEl>
                                          <p:spTgt spid="465"/>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9" fill="hold" grpId="17" nodeType="clickEffect">
                                  <p:stCondLst>
                                    <p:cond delay="0"/>
                                  </p:stCondLst>
                                  <p:iterate>
                                    <p:tmAbs val="0"/>
                                  </p:iterate>
                                  <p:childTnLst>
                                    <p:set>
                                      <p:cBhvr>
                                        <p:cTn id="88" fill="hold"/>
                                        <p:tgtEl>
                                          <p:spTgt spid="483"/>
                                        </p:tgtEl>
                                        <p:attrNameLst>
                                          <p:attrName>style.visibility</p:attrName>
                                        </p:attrNameLst>
                                      </p:cBhvr>
                                      <p:to>
                                        <p:strVal val="visible"/>
                                      </p:to>
                                    </p:set>
                                    <p:animEffect transition="in" filter="strips(upLeft)">
                                      <p:cBhvr>
                                        <p:cTn id="89" dur="499"/>
                                        <p:tgtEl>
                                          <p:spTgt spid="48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grpId="18" nodeType="clickEffect">
                                  <p:stCondLst>
                                    <p:cond delay="0"/>
                                  </p:stCondLst>
                                  <p:iterate>
                                    <p:tmAbs val="0"/>
                                  </p:iterate>
                                  <p:childTnLst>
                                    <p:set>
                                      <p:cBhvr>
                                        <p:cTn id="93" fill="hold"/>
                                        <p:tgtEl>
                                          <p:spTgt spid="442"/>
                                        </p:tgtEl>
                                        <p:attrNameLst>
                                          <p:attrName>style.visibility</p:attrName>
                                        </p:attrNameLst>
                                      </p:cBhvr>
                                      <p:to>
                                        <p:strVal val="visible"/>
                                      </p:to>
                                    </p:set>
                                    <p:animEffect transition="in" filter="wipe(right)">
                                      <p:cBhvr>
                                        <p:cTn id="94" dur="499"/>
                                        <p:tgtEl>
                                          <p:spTgt spid="442"/>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6" fill="hold" grpId="19" nodeType="clickEffect">
                                  <p:stCondLst>
                                    <p:cond delay="0"/>
                                  </p:stCondLst>
                                  <p:iterate>
                                    <p:tmAbs val="0"/>
                                  </p:iterate>
                                  <p:childTnLst>
                                    <p:set>
                                      <p:cBhvr>
                                        <p:cTn id="98" fill="hold"/>
                                        <p:tgtEl>
                                          <p:spTgt spid="484"/>
                                        </p:tgtEl>
                                        <p:attrNameLst>
                                          <p:attrName>style.visibility</p:attrName>
                                        </p:attrNameLst>
                                      </p:cBhvr>
                                      <p:to>
                                        <p:strVal val="visible"/>
                                      </p:to>
                                    </p:set>
                                    <p:animEffect transition="in" filter="strips(downRight)">
                                      <p:cBhvr>
                                        <p:cTn id="99" dur="499"/>
                                        <p:tgtEl>
                                          <p:spTgt spid="48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20" nodeType="clickEffect">
                                  <p:stCondLst>
                                    <p:cond delay="0"/>
                                  </p:stCondLst>
                                  <p:iterate>
                                    <p:tmAbs val="0"/>
                                  </p:iterate>
                                  <p:childTnLst>
                                    <p:set>
                                      <p:cBhvr>
                                        <p:cTn id="103" fill="hold"/>
                                        <p:tgtEl>
                                          <p:spTgt spid="534"/>
                                        </p:tgtEl>
                                        <p:attrNameLst>
                                          <p:attrName>style.visibility</p:attrName>
                                        </p:attrNameLst>
                                      </p:cBhvr>
                                      <p:to>
                                        <p:strVal val="visible"/>
                                      </p:to>
                                    </p:set>
                                    <p:animEffect transition="in" filter="wipe(left)">
                                      <p:cBhvr>
                                        <p:cTn id="104" dur="499"/>
                                        <p:tgtEl>
                                          <p:spTgt spid="53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21" nodeType="clickEffect">
                                  <p:stCondLst>
                                    <p:cond delay="0"/>
                                  </p:stCondLst>
                                  <p:iterate>
                                    <p:tmAbs val="0"/>
                                  </p:iterate>
                                  <p:childTnLst>
                                    <p:set>
                                      <p:cBhvr>
                                        <p:cTn id="108" fill="hold"/>
                                        <p:tgtEl>
                                          <p:spTgt spid="476"/>
                                        </p:tgtEl>
                                        <p:attrNameLst>
                                          <p:attrName>style.visibility</p:attrName>
                                        </p:attrNameLst>
                                      </p:cBhvr>
                                      <p:to>
                                        <p:strVal val="visible"/>
                                      </p:to>
                                    </p:set>
                                    <p:animEffect transition="in" filter="wipe(left)">
                                      <p:cBhvr>
                                        <p:cTn id="109" dur="499"/>
                                        <p:tgtEl>
                                          <p:spTgt spid="476"/>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fill="hold" grpId="22" nodeType="clickEffect">
                                  <p:stCondLst>
                                    <p:cond delay="0"/>
                                  </p:stCondLst>
                                  <p:iterate>
                                    <p:tmAbs val="0"/>
                                  </p:iterate>
                                  <p:childTnLst>
                                    <p:set>
                                      <p:cBhvr>
                                        <p:cTn id="113" fill="hold"/>
                                        <p:tgtEl>
                                          <p:spTgt spid="542"/>
                                        </p:tgtEl>
                                        <p:attrNameLst>
                                          <p:attrName>style.visibility</p:attrName>
                                        </p:attrNameLst>
                                      </p:cBhvr>
                                      <p:to>
                                        <p:strVal val="visible"/>
                                      </p:to>
                                    </p:set>
                                    <p:animEffect transition="in" filter="dissolve">
                                      <p:cBhvr>
                                        <p:cTn id="114" dur="499"/>
                                        <p:tgtEl>
                                          <p:spTgt spid="542"/>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fill="hold" grpId="23" nodeType="clickEffect">
                                  <p:stCondLst>
                                    <p:cond delay="0"/>
                                  </p:stCondLst>
                                  <p:iterate>
                                    <p:tmAbs val="0"/>
                                  </p:iterate>
                                  <p:childTnLst>
                                    <p:set>
                                      <p:cBhvr>
                                        <p:cTn id="118" fill="hold"/>
                                        <p:tgtEl>
                                          <p:spTgt spid="543"/>
                                        </p:tgtEl>
                                        <p:attrNameLst>
                                          <p:attrName>style.visibility</p:attrName>
                                        </p:attrNameLst>
                                      </p:cBhvr>
                                      <p:to>
                                        <p:strVal val="visible"/>
                                      </p:to>
                                    </p:set>
                                    <p:animEffect transition="in" filter="dissolve">
                                      <p:cBhvr>
                                        <p:cTn id="119" dur="499"/>
                                        <p:tgtEl>
                                          <p:spTgt spid="543"/>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24" nodeType="clickEffect">
                                  <p:stCondLst>
                                    <p:cond delay="0"/>
                                  </p:stCondLst>
                                  <p:iterate>
                                    <p:tmAbs val="0"/>
                                  </p:iterate>
                                  <p:childTnLst>
                                    <p:set>
                                      <p:cBhvr>
                                        <p:cTn id="123" fill="hold">
                                          <p:stCondLst>
                                            <p:cond delay="0"/>
                                          </p:stCondLst>
                                        </p:cTn>
                                        <p:tgtEl>
                                          <p:spTgt spid="480"/>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25" nodeType="clickEffect">
                                  <p:stCondLst>
                                    <p:cond delay="0"/>
                                  </p:stCondLst>
                                  <p:iterate>
                                    <p:tmAbs val="0"/>
                                  </p:iterate>
                                  <p:childTnLst>
                                    <p:set>
                                      <p:cBhvr>
                                        <p:cTn id="127" fill="hold">
                                          <p:stCondLst>
                                            <p:cond delay="0"/>
                                          </p:stCondLst>
                                        </p:cTn>
                                        <p:tgtEl>
                                          <p:spTgt spid="479"/>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26" nodeType="clickEffect">
                                  <p:stCondLst>
                                    <p:cond delay="0"/>
                                  </p:stCondLst>
                                  <p:iterate>
                                    <p:tmAbs val="0"/>
                                  </p:iterate>
                                  <p:childTnLst>
                                    <p:set>
                                      <p:cBhvr>
                                        <p:cTn id="131" fill="hold">
                                          <p:stCondLst>
                                            <p:cond delay="0"/>
                                          </p:stCondLst>
                                        </p:cTn>
                                        <p:tgtEl>
                                          <p:spTgt spid="483"/>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27" nodeType="clickEffect">
                                  <p:stCondLst>
                                    <p:cond delay="0"/>
                                  </p:stCondLst>
                                  <p:iterate>
                                    <p:tmAbs val="0"/>
                                  </p:iterate>
                                  <p:childTnLst>
                                    <p:set>
                                      <p:cBhvr>
                                        <p:cTn id="135" fill="hold">
                                          <p:stCondLst>
                                            <p:cond delay="0"/>
                                          </p:stCondLst>
                                        </p:cTn>
                                        <p:tgtEl>
                                          <p:spTgt spid="484"/>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grpId="28" nodeType="clickEffect">
                                  <p:stCondLst>
                                    <p:cond delay="0"/>
                                  </p:stCondLst>
                                  <p:iterate>
                                    <p:tmAbs val="0"/>
                                  </p:iterate>
                                  <p:childTnLst>
                                    <p:set>
                                      <p:cBhvr>
                                        <p:cTn id="139" fill="hold"/>
                                        <p:tgtEl>
                                          <p:spTgt spid="489"/>
                                        </p:tgtEl>
                                        <p:attrNameLst>
                                          <p:attrName>style.visibility</p:attrName>
                                        </p:attrNameLst>
                                      </p:cBhvr>
                                      <p:to>
                                        <p:strVal val="visible"/>
                                      </p:to>
                                    </p:set>
                                    <p:animEffect transition="in" filter="wipe(right)">
                                      <p:cBhvr>
                                        <p:cTn id="140" dur="499"/>
                                        <p:tgtEl>
                                          <p:spTgt spid="489"/>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2" fill="hold" grpId="29" nodeType="clickEffect">
                                  <p:stCondLst>
                                    <p:cond delay="0"/>
                                  </p:stCondLst>
                                  <p:iterate>
                                    <p:tmAbs val="0"/>
                                  </p:iterate>
                                  <p:childTnLst>
                                    <p:set>
                                      <p:cBhvr>
                                        <p:cTn id="144" fill="hold"/>
                                        <p:tgtEl>
                                          <p:spTgt spid="492"/>
                                        </p:tgtEl>
                                        <p:attrNameLst>
                                          <p:attrName>style.visibility</p:attrName>
                                        </p:attrNameLst>
                                      </p:cBhvr>
                                      <p:to>
                                        <p:strVal val="visible"/>
                                      </p:to>
                                    </p:set>
                                    <p:animEffect transition="in" filter="wipe(right)">
                                      <p:cBhvr>
                                        <p:cTn id="145" dur="500"/>
                                        <p:tgtEl>
                                          <p:spTgt spid="492"/>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30" nodeType="clickEffect">
                                  <p:stCondLst>
                                    <p:cond delay="0"/>
                                  </p:stCondLst>
                                  <p:iterate>
                                    <p:tmAbs val="0"/>
                                  </p:iterate>
                                  <p:childTnLst>
                                    <p:set>
                                      <p:cBhvr>
                                        <p:cTn id="149" fill="hold"/>
                                        <p:tgtEl>
                                          <p:spTgt spid="498"/>
                                        </p:tgtEl>
                                        <p:attrNameLst>
                                          <p:attrName>style.visibility</p:attrName>
                                        </p:attrNameLst>
                                      </p:cBhvr>
                                      <p:to>
                                        <p:strVal val="visible"/>
                                      </p:to>
                                    </p:set>
                                    <p:animEffect transition="in" filter="wipe(left)">
                                      <p:cBhvr>
                                        <p:cTn id="150" dur="499"/>
                                        <p:tgtEl>
                                          <p:spTgt spid="498"/>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grpId="31" nodeType="clickEffect">
                                  <p:stCondLst>
                                    <p:cond delay="0"/>
                                  </p:stCondLst>
                                  <p:iterate>
                                    <p:tmAbs val="0"/>
                                  </p:iterate>
                                  <p:childTnLst>
                                    <p:set>
                                      <p:cBhvr>
                                        <p:cTn id="154" fill="hold"/>
                                        <p:tgtEl>
                                          <p:spTgt spid="503"/>
                                        </p:tgtEl>
                                        <p:attrNameLst>
                                          <p:attrName>style.visibility</p:attrName>
                                        </p:attrNameLst>
                                      </p:cBhvr>
                                      <p:to>
                                        <p:strVal val="visible"/>
                                      </p:to>
                                    </p:set>
                                    <p:animEffect transition="in" filter="wipe(right)">
                                      <p:cBhvr>
                                        <p:cTn id="155" dur="1000"/>
                                        <p:tgtEl>
                                          <p:spTgt spid="503"/>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32" nodeType="clickEffect">
                                  <p:stCondLst>
                                    <p:cond delay="0"/>
                                  </p:stCondLst>
                                  <p:iterate>
                                    <p:tmAbs val="0"/>
                                  </p:iterate>
                                  <p:childTnLst>
                                    <p:set>
                                      <p:cBhvr>
                                        <p:cTn id="159" fill="hold"/>
                                        <p:tgtEl>
                                          <p:spTgt spid="524"/>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path" presetSubtype="0" accel="50000" decel="50000" fill="hold" nodeType="clickEffect">
                                  <p:stCondLst>
                                    <p:cond delay="0"/>
                                  </p:stCondLst>
                                  <p:childTnLst>
                                    <p:animMotion origin="layout" path="M 0.000000 0.000000 L 0.434816 0.000000" pathEditMode="relative">
                                      <p:cBhvr>
                                        <p:cTn id="163" dur="1000" fill="hold"/>
                                        <p:tgtEl>
                                          <p:spTgt spid="524"/>
                                        </p:tgtEl>
                                        <p:attrNameLst>
                                          <p:attrName>ppt_x</p:attrName>
                                          <p:attrName>ppt_y</p:attrName>
                                        </p:attrNameLst>
                                      </p:cBhvr>
                                    </p:animMotion>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34" nodeType="clickEffect">
                                  <p:stCondLst>
                                    <p:cond delay="0"/>
                                  </p:stCondLst>
                                  <p:iterate>
                                    <p:tmAbs val="0"/>
                                  </p:iterate>
                                  <p:childTnLst>
                                    <p:set>
                                      <p:cBhvr>
                                        <p:cTn id="167" fill="hold"/>
                                        <p:tgtEl>
                                          <p:spTgt spid="546"/>
                                        </p:tgtEl>
                                        <p:attrNameLst>
                                          <p:attrName>style.visibility</p:attrName>
                                        </p:attrNameLst>
                                      </p:cBhvr>
                                      <p:to>
                                        <p:strVal val="visible"/>
                                      </p:to>
                                    </p:set>
                                    <p:animEffect transition="in" filter="wipe(left)">
                                      <p:cBhvr>
                                        <p:cTn id="168" dur="499"/>
                                        <p:tgtEl>
                                          <p:spTgt spid="546"/>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35" nodeType="clickEffect">
                                  <p:stCondLst>
                                    <p:cond delay="0"/>
                                  </p:stCondLst>
                                  <p:iterate>
                                    <p:tmAbs val="0"/>
                                  </p:iterate>
                                  <p:childTnLst>
                                    <p:set>
                                      <p:cBhvr>
                                        <p:cTn id="172" fill="hold"/>
                                        <p:tgtEl>
                                          <p:spTgt spid="550"/>
                                        </p:tgtEl>
                                        <p:attrNameLst>
                                          <p:attrName>style.visibility</p:attrName>
                                        </p:attrNameLst>
                                      </p:cBhvr>
                                      <p:to>
                                        <p:strVal val="visible"/>
                                      </p:to>
                                    </p:set>
                                    <p:animEffect transition="in" filter="wipe(left)">
                                      <p:cBhvr>
                                        <p:cTn id="173" dur="8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animBg="1" advAuto="0"/>
      <p:bldP spid="433" grpId="2" animBg="1" advAuto="0"/>
      <p:bldP spid="440" grpId="4" animBg="1" advAuto="0"/>
      <p:bldP spid="441" grpId="10" animBg="1" advAuto="0"/>
      <p:bldP spid="442" grpId="18" animBg="1" advAuto="0"/>
      <p:bldP spid="453" grpId="8" animBg="1" advAuto="0"/>
      <p:bldP spid="465" grpId="16" animBg="1" advAuto="0"/>
      <p:bldP spid="471" grpId="13" animBg="1" advAuto="0"/>
      <p:bldP spid="476" grpId="21" animBg="1" advAuto="0"/>
      <p:bldP spid="479" grpId="9" animBg="1" advAuto="0"/>
      <p:bldP spid="479" grpId="25" animBg="1" advAuto="0"/>
      <p:bldP spid="480" grpId="11" animBg="1" advAuto="0"/>
      <p:bldP spid="480" grpId="24" animBg="1" advAuto="0"/>
      <p:bldP spid="483" grpId="17" animBg="1" advAuto="0"/>
      <p:bldP spid="483" grpId="26" animBg="1" advAuto="0"/>
      <p:bldP spid="484" grpId="19" animBg="1" advAuto="0"/>
      <p:bldP spid="484" grpId="27" animBg="1" advAuto="0"/>
      <p:bldP spid="489" grpId="28" animBg="1" advAuto="0"/>
      <p:bldP spid="492" grpId="29" animBg="1" advAuto="0"/>
      <p:bldP spid="498" grpId="30" animBg="1" advAuto="0"/>
      <p:bldP spid="503" grpId="31" animBg="1" advAuto="0"/>
      <p:bldP spid="524" grpId="32" animBg="1" advAuto="0"/>
      <p:bldP spid="528" grpId="3" animBg="1" advAuto="0"/>
      <p:bldP spid="531" grpId="12" animBg="1" advAuto="0"/>
      <p:bldP spid="534" grpId="20" animBg="1" advAuto="0"/>
      <p:bldP spid="535" grpId="5" animBg="1" advAuto="0"/>
      <p:bldP spid="536" grpId="14" animBg="1" advAuto="0"/>
      <p:bldP spid="537" grpId="15" animBg="1" advAuto="0"/>
      <p:bldP spid="538" grpId="6" animBg="1" advAuto="0"/>
      <p:bldP spid="541" grpId="7" animBg="1" advAuto="0"/>
      <p:bldP spid="542" grpId="22" animBg="1" advAuto="0"/>
      <p:bldP spid="543" grpId="23" animBg="1" advAuto="0"/>
      <p:bldP spid="546" grpId="34" animBg="1" advAuto="0"/>
      <p:bldP spid="550" grpId="3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KATE: Algorithm"/>
          <p:cNvSpPr txBox="1"/>
          <p:nvPr/>
        </p:nvSpPr>
        <p:spPr>
          <a:xfrm>
            <a:off x="8550916" y="527606"/>
            <a:ext cx="5173504" cy="9194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defRPr sz="4800" b="1">
                <a:latin typeface="+mj-lt"/>
                <a:ea typeface="+mj-ea"/>
                <a:cs typeface="+mj-cs"/>
                <a:sym typeface="Helvetica"/>
              </a:defRPr>
            </a:lvl1pPr>
          </a:lstStyle>
          <a:p>
            <a:r>
              <a:t>KATE: Algorithm</a:t>
            </a:r>
          </a:p>
        </p:txBody>
      </p:sp>
      <p:pic>
        <p:nvPicPr>
          <p:cNvPr id="555" name="Group" descr="Group"/>
          <p:cNvPicPr>
            <a:picLocks noChangeAspect="1"/>
          </p:cNvPicPr>
          <p:nvPr/>
        </p:nvPicPr>
        <p:blipFill>
          <a:blip r:embed="rId3"/>
          <a:stretch>
            <a:fillRect/>
          </a:stretch>
        </p:blipFill>
        <p:spPr>
          <a:xfrm>
            <a:off x="1002479" y="4287390"/>
            <a:ext cx="11496134" cy="5362081"/>
          </a:xfrm>
          <a:prstGeom prst="rect">
            <a:avLst/>
          </a:prstGeom>
          <a:ln w="12700">
            <a:miter lim="400000"/>
          </a:ln>
        </p:spPr>
      </p:pic>
      <p:sp>
        <p:nvSpPr>
          <p:cNvPr id="556" name="No competition in the encoding step!"/>
          <p:cNvSpPr txBox="1"/>
          <p:nvPr/>
        </p:nvSpPr>
        <p:spPr>
          <a:xfrm>
            <a:off x="3605376" y="9800394"/>
            <a:ext cx="8863099" cy="7289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nSpc>
                <a:spcPct val="30000"/>
              </a:lnSpc>
              <a:spcBef>
                <a:spcPts val="2400"/>
              </a:spcBef>
              <a:defRPr b="1">
                <a:solidFill>
                  <a:srgbClr val="0B1480"/>
                </a:solidFill>
                <a:uFill>
                  <a:solidFill>
                    <a:srgbClr val="0B1480"/>
                  </a:solidFill>
                </a:uFill>
                <a:latin typeface="+mj-lt"/>
                <a:ea typeface="+mj-ea"/>
                <a:cs typeface="+mj-cs"/>
                <a:sym typeface="Helvetica"/>
              </a:defRPr>
            </a:lvl1pPr>
          </a:lstStyle>
          <a:p>
            <a:r>
              <a:t>No competition in the encoding step!</a:t>
            </a:r>
          </a:p>
        </p:txBody>
      </p:sp>
      <p:sp>
        <p:nvSpPr>
          <p:cNvPr id="557" name="Oval"/>
          <p:cNvSpPr/>
          <p:nvPr/>
        </p:nvSpPr>
        <p:spPr>
          <a:xfrm>
            <a:off x="5789603" y="6110582"/>
            <a:ext cx="5544315" cy="629920"/>
          </a:xfrm>
          <a:prstGeom prst="ellipse">
            <a:avLst/>
          </a:prstGeom>
          <a:ln w="25400">
            <a:solidFill>
              <a:srgbClr val="E539BC"/>
            </a:solidFill>
            <a:custDash>
              <a:ds d="600000" sp="600000"/>
            </a:custDash>
            <a:miter lim="400000"/>
          </a:ln>
          <a:effectLst>
            <a:outerShdw blurRad="76200" dist="50800" dir="2700000" rotWithShape="0">
              <a:srgbClr val="000000">
                <a:alpha val="58916"/>
              </a:srgbClr>
            </a:outerShdw>
          </a:effectLst>
        </p:spPr>
        <p:txBody>
          <a:bodyPr tIns="91439" bIns="91439" anchor="ctr"/>
          <a:lstStyle/>
          <a:p>
            <a:endParaRPr/>
          </a:p>
        </p:txBody>
      </p:sp>
      <p:sp>
        <p:nvSpPr>
          <p:cNvPr id="558" name="Oval"/>
          <p:cNvSpPr/>
          <p:nvPr/>
        </p:nvSpPr>
        <p:spPr>
          <a:xfrm>
            <a:off x="5581905" y="8853782"/>
            <a:ext cx="3743296" cy="629920"/>
          </a:xfrm>
          <a:prstGeom prst="ellipse">
            <a:avLst/>
          </a:prstGeom>
          <a:ln w="25400">
            <a:solidFill>
              <a:srgbClr val="E539BC"/>
            </a:solidFill>
            <a:custDash>
              <a:ds d="600000" sp="600000"/>
            </a:custDash>
            <a:miter lim="400000"/>
          </a:ln>
          <a:effectLst>
            <a:outerShdw blurRad="76200" dist="50800" dir="2700000" rotWithShape="0">
              <a:srgbClr val="000000">
                <a:alpha val="58916"/>
              </a:srgbClr>
            </a:outerShdw>
          </a:effectLst>
        </p:spPr>
        <p:txBody>
          <a:bodyPr tIns="91439" bIns="91439" anchor="ctr"/>
          <a:lstStyle/>
          <a:p>
            <a:endParaRPr/>
          </a:p>
        </p:txBody>
      </p:sp>
      <p:pic>
        <p:nvPicPr>
          <p:cNvPr id="559" name="Image" descr="Image"/>
          <p:cNvPicPr>
            <a:picLocks noChangeAspect="1"/>
          </p:cNvPicPr>
          <p:nvPr/>
        </p:nvPicPr>
        <p:blipFill>
          <a:blip r:embed="rId4"/>
          <a:stretch>
            <a:fillRect/>
          </a:stretch>
        </p:blipFill>
        <p:spPr>
          <a:xfrm>
            <a:off x="13047771" y="1959873"/>
            <a:ext cx="10388419" cy="9185941"/>
          </a:xfrm>
          <a:prstGeom prst="rect">
            <a:avLst/>
          </a:prstGeom>
          <a:ln w="12700">
            <a:miter lim="400000"/>
          </a:ln>
        </p:spPr>
      </p:pic>
      <p:grpSp>
        <p:nvGrpSpPr>
          <p:cNvPr id="567" name="Group"/>
          <p:cNvGrpSpPr/>
          <p:nvPr/>
        </p:nvGrpSpPr>
        <p:grpSpPr>
          <a:xfrm>
            <a:off x="14438696" y="4566074"/>
            <a:ext cx="4410578" cy="5802395"/>
            <a:chOff x="0" y="0"/>
            <a:chExt cx="4410576" cy="5802394"/>
          </a:xfrm>
        </p:grpSpPr>
        <p:grpSp>
          <p:nvGrpSpPr>
            <p:cNvPr id="563" name="Group"/>
            <p:cNvGrpSpPr/>
            <p:nvPr/>
          </p:nvGrpSpPr>
          <p:grpSpPr>
            <a:xfrm>
              <a:off x="0" y="0"/>
              <a:ext cx="4359777" cy="2669728"/>
              <a:chOff x="0" y="0"/>
              <a:chExt cx="4359776" cy="2669727"/>
            </a:xfrm>
          </p:grpSpPr>
          <p:sp>
            <p:nvSpPr>
              <p:cNvPr id="560" name="Oval"/>
              <p:cNvSpPr/>
              <p:nvPr/>
            </p:nvSpPr>
            <p:spPr>
              <a:xfrm>
                <a:off x="0" y="0"/>
                <a:ext cx="4327829" cy="629919"/>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561" name="Oval"/>
              <p:cNvSpPr/>
              <p:nvPr/>
            </p:nvSpPr>
            <p:spPr>
              <a:xfrm>
                <a:off x="616481" y="973008"/>
                <a:ext cx="3743296" cy="629920"/>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562" name="Oval"/>
              <p:cNvSpPr/>
              <p:nvPr/>
            </p:nvSpPr>
            <p:spPr>
              <a:xfrm>
                <a:off x="616481" y="2039808"/>
                <a:ext cx="1913768" cy="629920"/>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sp>
          <p:nvSpPr>
            <p:cNvPr id="564" name="Oval"/>
            <p:cNvSpPr/>
            <p:nvPr/>
          </p:nvSpPr>
          <p:spPr>
            <a:xfrm>
              <a:off x="16933" y="3090333"/>
              <a:ext cx="4327830" cy="629919"/>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565" name="Oval"/>
            <p:cNvSpPr/>
            <p:nvPr/>
          </p:nvSpPr>
          <p:spPr>
            <a:xfrm>
              <a:off x="667281" y="4088741"/>
              <a:ext cx="3743296" cy="629920"/>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sp>
          <p:nvSpPr>
            <p:cNvPr id="566" name="Oval"/>
            <p:cNvSpPr/>
            <p:nvPr/>
          </p:nvSpPr>
          <p:spPr>
            <a:xfrm>
              <a:off x="616481" y="5172475"/>
              <a:ext cx="1913768" cy="629920"/>
            </a:xfrm>
            <a:prstGeom prst="ellipse">
              <a:avLst/>
            </a:prstGeom>
            <a:noFill/>
            <a:ln w="25400" cap="flat">
              <a:solidFill>
                <a:srgbClr val="E539BC"/>
              </a:solidFill>
              <a:custDash>
                <a:ds d="600000" sp="600000"/>
              </a:custDash>
              <a:miter lim="400000"/>
            </a:ln>
            <a:effectLst>
              <a:outerShdw blurRad="76200" dist="50800" dir="2700000" rotWithShape="0">
                <a:srgbClr val="000000">
                  <a:alpha val="58916"/>
                </a:srgbClr>
              </a:outerShdw>
            </a:effectLst>
          </p:spPr>
          <p:txBody>
            <a:bodyPr wrap="square" lIns="91439" tIns="91439" rIns="91439" bIns="91439" numCol="1" anchor="ctr">
              <a:noAutofit/>
            </a:bodyPr>
            <a:lstStyle/>
            <a:p>
              <a:endParaRPr/>
            </a:p>
          </p:txBody>
        </p:sp>
      </p:grpSp>
      <p:grpSp>
        <p:nvGrpSpPr>
          <p:cNvPr id="572" name="Group"/>
          <p:cNvGrpSpPr/>
          <p:nvPr/>
        </p:nvGrpSpPr>
        <p:grpSpPr>
          <a:xfrm>
            <a:off x="13607750" y="11134067"/>
            <a:ext cx="9547702" cy="1275081"/>
            <a:chOff x="393700" y="87514"/>
            <a:chExt cx="9547700" cy="1275080"/>
          </a:xfrm>
        </p:grpSpPr>
        <p:pic>
          <p:nvPicPr>
            <p:cNvPr id="568" name="Image" descr="Image"/>
            <p:cNvPicPr>
              <a:picLocks noChangeAspect="1"/>
            </p:cNvPicPr>
            <p:nvPr/>
          </p:nvPicPr>
          <p:blipFill>
            <a:blip r:embed="rId5"/>
            <a:srcRect/>
            <a:stretch>
              <a:fillRect/>
            </a:stretch>
          </p:blipFill>
          <p:spPr>
            <a:xfrm>
              <a:off x="393700" y="266700"/>
              <a:ext cx="965200" cy="469900"/>
            </a:xfrm>
            <a:prstGeom prst="rect">
              <a:avLst/>
            </a:prstGeom>
            <a:ln w="12700" cap="flat">
              <a:noFill/>
              <a:miter lim="400000"/>
            </a:ln>
            <a:effectLst/>
          </p:spPr>
        </p:pic>
        <p:grpSp>
          <p:nvGrpSpPr>
            <p:cNvPr id="571" name="Group"/>
            <p:cNvGrpSpPr/>
            <p:nvPr/>
          </p:nvGrpSpPr>
          <p:grpSpPr>
            <a:xfrm>
              <a:off x="396003" y="87514"/>
              <a:ext cx="9545398" cy="1275081"/>
              <a:chOff x="0" y="0"/>
              <a:chExt cx="9545397" cy="1275080"/>
            </a:xfrm>
          </p:grpSpPr>
          <p:sp>
            <p:nvSpPr>
              <p:cNvPr id="569" name=": the number of positive winner neurons.…"/>
              <p:cNvSpPr txBox="1"/>
              <p:nvPr/>
            </p:nvSpPr>
            <p:spPr>
              <a:xfrm>
                <a:off x="150452" y="0"/>
                <a:ext cx="9394945" cy="127508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numCol="1" anchor="t">
                <a:spAutoFit/>
              </a:bodyPr>
              <a:lstStyle/>
              <a:p>
                <a:pPr defTabSz="1828800">
                  <a:defRPr>
                    <a:latin typeface="+mn-lt"/>
                    <a:ea typeface="+mn-ea"/>
                    <a:cs typeface="+mn-cs"/>
                    <a:sym typeface="等线"/>
                  </a:defRPr>
                </a:pPr>
                <a:r>
                  <a:t>      : the number of </a:t>
                </a:r>
                <a:r>
                  <a:rPr b="1">
                    <a:solidFill>
                      <a:srgbClr val="0B1480"/>
                    </a:solidFill>
                    <a:uFill>
                      <a:solidFill>
                        <a:srgbClr val="0B1480"/>
                      </a:solidFill>
                    </a:uFill>
                    <a:latin typeface="+mj-lt"/>
                    <a:ea typeface="+mj-ea"/>
                    <a:cs typeface="+mj-cs"/>
                    <a:sym typeface="Helvetica"/>
                  </a:rPr>
                  <a:t>positive</a:t>
                </a:r>
                <a:r>
                  <a:t> winner neurons.</a:t>
                </a:r>
              </a:p>
              <a:p>
                <a:pPr defTabSz="1828800">
                  <a:defRPr>
                    <a:latin typeface="+mn-lt"/>
                    <a:ea typeface="+mn-ea"/>
                    <a:cs typeface="+mn-cs"/>
                    <a:sym typeface="等线"/>
                  </a:defRPr>
                </a:pPr>
                <a:r>
                  <a:t>      : the number of </a:t>
                </a:r>
                <a:r>
                  <a:rPr b="1">
                    <a:solidFill>
                      <a:srgbClr val="0B1480"/>
                    </a:solidFill>
                    <a:uFill>
                      <a:solidFill>
                        <a:srgbClr val="0B1480"/>
                      </a:solidFill>
                    </a:uFill>
                    <a:latin typeface="+mj-lt"/>
                    <a:ea typeface="+mj-ea"/>
                    <a:cs typeface="+mj-cs"/>
                    <a:sym typeface="Helvetica"/>
                  </a:rPr>
                  <a:t>negative</a:t>
                </a:r>
                <a:r>
                  <a:t> winner neurons.</a:t>
                </a:r>
              </a:p>
            </p:txBody>
          </p:sp>
          <p:pic>
            <p:nvPicPr>
              <p:cNvPr id="570" name="Image" descr="Image"/>
              <p:cNvPicPr>
                <a:picLocks noChangeAspect="1"/>
              </p:cNvPicPr>
              <p:nvPr/>
            </p:nvPicPr>
            <p:blipFill>
              <a:blip r:embed="rId6"/>
              <a:srcRect/>
              <a:stretch>
                <a:fillRect/>
              </a:stretch>
            </p:blipFill>
            <p:spPr>
              <a:xfrm>
                <a:off x="0" y="746359"/>
                <a:ext cx="965200" cy="469901"/>
              </a:xfrm>
              <a:prstGeom prst="rect">
                <a:avLst/>
              </a:prstGeom>
              <a:ln w="12700" cap="flat">
                <a:noFill/>
                <a:miter lim="400000"/>
              </a:ln>
              <a:effectLst/>
            </p:spPr>
          </p:pic>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57"/>
                                        </p:tgtEl>
                                        <p:attrNameLst>
                                          <p:attrName>style.visibility</p:attrName>
                                        </p:attrNameLst>
                                      </p:cBhvr>
                                      <p:to>
                                        <p:strVal val="visible"/>
                                      </p:to>
                                    </p:set>
                                    <p:animEffect transition="in" filter="wipe(left)">
                                      <p:cBhvr>
                                        <p:cTn id="7" dur="499"/>
                                        <p:tgtEl>
                                          <p:spTgt spid="5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558"/>
                                        </p:tgtEl>
                                        <p:attrNameLst>
                                          <p:attrName>style.visibility</p:attrName>
                                        </p:attrNameLst>
                                      </p:cBhvr>
                                      <p:to>
                                        <p:strVal val="visible"/>
                                      </p:to>
                                    </p:set>
                                    <p:animEffect transition="in" filter="wipe(left)">
                                      <p:cBhvr>
                                        <p:cTn id="12" dur="499"/>
                                        <p:tgtEl>
                                          <p:spTgt spid="5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3" nodeType="clickEffect">
                                  <p:stCondLst>
                                    <p:cond delay="0"/>
                                  </p:stCondLst>
                                  <p:iterate>
                                    <p:tmAbs val="0"/>
                                  </p:iterate>
                                  <p:childTnLst>
                                    <p:set>
                                      <p:cBhvr>
                                        <p:cTn id="16" fill="hold"/>
                                        <p:tgtEl>
                                          <p:spTgt spid="556"/>
                                        </p:tgtEl>
                                        <p:attrNameLst>
                                          <p:attrName>style.visibility</p:attrName>
                                        </p:attrNameLst>
                                      </p:cBhvr>
                                      <p:to>
                                        <p:strVal val="visible"/>
                                      </p:to>
                                    </p:set>
                                    <p:animEffect transition="in" filter="wipe(left)">
                                      <p:cBhvr>
                                        <p:cTn id="17" dur="500"/>
                                        <p:tgtEl>
                                          <p:spTgt spid="5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4" nodeType="clickEffect">
                                  <p:stCondLst>
                                    <p:cond delay="0"/>
                                  </p:stCondLst>
                                  <p:iterate>
                                    <p:tmAbs val="0"/>
                                  </p:iterate>
                                  <p:childTnLst>
                                    <p:set>
                                      <p:cBhvr>
                                        <p:cTn id="21" fill="hold"/>
                                        <p:tgtEl>
                                          <p:spTgt spid="567"/>
                                        </p:tgtEl>
                                        <p:attrNameLst>
                                          <p:attrName>style.visibility</p:attrName>
                                        </p:attrNameLst>
                                      </p:cBhvr>
                                      <p:to>
                                        <p:strVal val="visible"/>
                                      </p:to>
                                    </p:set>
                                    <p:animEffect transition="in" filter="wipe(left)">
                                      <p:cBhvr>
                                        <p:cTn id="22" dur="499"/>
                                        <p:tgtEl>
                                          <p:spTgt spid="5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5" nodeType="clickEffect">
                                  <p:stCondLst>
                                    <p:cond delay="0"/>
                                  </p:stCondLst>
                                  <p:iterate>
                                    <p:tmAbs val="0"/>
                                  </p:iterate>
                                  <p:childTnLst>
                                    <p:set>
                                      <p:cBhvr>
                                        <p:cTn id="26" fill="hold"/>
                                        <p:tgtEl>
                                          <p:spTgt spid="572"/>
                                        </p:tgtEl>
                                        <p:attrNameLst>
                                          <p:attrName>style.visibility</p:attrName>
                                        </p:attrNameLst>
                                      </p:cBhvr>
                                      <p:to>
                                        <p:strVal val="visible"/>
                                      </p:to>
                                    </p:set>
                                    <p:animEffect transition="in" filter="wipe(left)">
                                      <p:cBhvr>
                                        <p:cTn id="27" dur="499"/>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 grpId="3" animBg="1" advAuto="0"/>
      <p:bldP spid="557" grpId="1" animBg="1" advAuto="0"/>
      <p:bldP spid="558" grpId="2" animBg="1" advAuto="0"/>
      <p:bldP spid="567" grpId="4" animBg="1" advAuto="0"/>
      <p:bldP spid="572" grpId="5" animBg="1" advAuto="0"/>
    </p:bldLst>
  </p:timing>
</p:sld>
</file>

<file path=ppt/theme/theme1.xml><?xml version="1.0" encoding="utf-8"?>
<a:theme xmlns:a="http://schemas.openxmlformats.org/drawingml/2006/main" name="Retrospect">
  <a:themeElements>
    <a:clrScheme name="Retrospec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Retrospect">
      <a:majorFont>
        <a:latin typeface="Helvetica"/>
        <a:ea typeface="Helvetica"/>
        <a:cs typeface="Helvetica"/>
      </a:majorFont>
      <a:minorFont>
        <a:latin typeface="等线"/>
        <a:ea typeface="等线"/>
        <a:cs typeface="等线"/>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2700000" rotWithShape="0">
              <a:srgbClr val="000000">
                <a:alpha val="60000"/>
              </a:srgbClr>
            </a:outerShdw>
          </a:effectLst>
        </a:effectStyle>
        <a:effectStyle>
          <a:effectLst>
            <a:outerShdw blurRad="76200" dist="508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76200" dist="50800" dir="2700000" rotWithShape="0">
            <a:srgbClr val="000000">
              <a:alpha val="60000"/>
            </a:srgbClr>
          </a:outerShdw>
        </a:effectLst>
        <a:sp3d/>
      </a:spPr>
      <a:bodyPr rot="0" spcFirstLastPara="1" vertOverflow="overflow" horzOverflow="overflow" vert="horz" wrap="square" lIns="91439" tIns="91439" rIns="91439" bIns="9143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Retrospect">
      <a:majorFont>
        <a:latin typeface="Helvetica"/>
        <a:ea typeface="Helvetica"/>
        <a:cs typeface="Helvetica"/>
      </a:majorFont>
      <a:minorFont>
        <a:latin typeface="等线"/>
        <a:ea typeface="等线"/>
        <a:cs typeface="等线"/>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2700000" rotWithShape="0">
              <a:srgbClr val="000000">
                <a:alpha val="60000"/>
              </a:srgbClr>
            </a:outerShdw>
          </a:effectLst>
        </a:effectStyle>
        <a:effectStyle>
          <a:effectLst>
            <a:outerShdw blurRad="76200" dist="508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76200" dist="50800" dir="2700000" rotWithShape="0">
            <a:srgbClr val="000000">
              <a:alpha val="60000"/>
            </a:srgbClr>
          </a:outerShdw>
        </a:effectLst>
        <a:sp3d/>
      </a:spPr>
      <a:bodyPr rot="0" spcFirstLastPara="1" vertOverflow="overflow" horzOverflow="overflow" vert="horz" wrap="square" lIns="91439" tIns="91439" rIns="91439" bIns="9143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TotalTime>
  <Words>3349</Words>
  <Application>Microsoft Macintosh PowerPoint</Application>
  <PresentationFormat>Custom</PresentationFormat>
  <Paragraphs>443</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等线</vt:lpstr>
      <vt:lpstr>Calibri</vt:lpstr>
      <vt:lpstr>Calibri Light</vt:lpstr>
      <vt:lpstr>Helvetica</vt:lpstr>
      <vt:lpstr>Times</vt:lpstr>
      <vt:lpstr>Trebuchet MS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Chen, Yu</cp:lastModifiedBy>
  <cp:revision>45</cp:revision>
  <dcterms:modified xsi:type="dcterms:W3CDTF">2019-06-09T00:19:12Z</dcterms:modified>
</cp:coreProperties>
</file>